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 id="271" r:id="rId12"/>
    <p:sldId id="268" r:id="rId13"/>
    <p:sldId id="269" r:id="rId14"/>
    <p:sldId id="270" r:id="rId15"/>
    <p:sldId id="272" r:id="rId16"/>
    <p:sldId id="274" r:id="rId17"/>
    <p:sldId id="273" r:id="rId18"/>
    <p:sldId id="267" r:id="rId19"/>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16AF0C-F041-4A4F-8C07-D677085342E3}" type="datetimeFigureOut">
              <a:rPr lang="fa-IR" smtClean="0"/>
              <a:t>1443/11/27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1448443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16AF0C-F041-4A4F-8C07-D677085342E3}" type="datetimeFigureOut">
              <a:rPr lang="fa-IR" smtClean="0"/>
              <a:t>1443/11/27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4034886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16AF0C-F041-4A4F-8C07-D677085342E3}" type="datetimeFigureOut">
              <a:rPr lang="fa-IR" smtClean="0"/>
              <a:t>1443/11/27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D7683B-2B98-43E0-96EE-8F0C1ED97123}" type="slidenum">
              <a:rPr lang="fa-IR" smtClean="0"/>
              <a:t>‹#›</a:t>
            </a:fld>
            <a:endParaRPr lang="fa-I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056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16AF0C-F041-4A4F-8C07-D677085342E3}" type="datetimeFigureOut">
              <a:rPr lang="fa-IR" smtClean="0"/>
              <a:t>1443/11/27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928614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16AF0C-F041-4A4F-8C07-D677085342E3}" type="datetimeFigureOut">
              <a:rPr lang="fa-IR" smtClean="0"/>
              <a:t>1443/11/27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D7683B-2B98-43E0-96EE-8F0C1ED97123}"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83659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16AF0C-F041-4A4F-8C07-D677085342E3}" type="datetimeFigureOut">
              <a:rPr lang="fa-IR" smtClean="0"/>
              <a:t>1443/11/27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2578958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6AF0C-F041-4A4F-8C07-D677085342E3}" type="datetimeFigureOut">
              <a:rPr lang="fa-IR" smtClean="0"/>
              <a:t>1443/11/27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1188689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6AF0C-F041-4A4F-8C07-D677085342E3}" type="datetimeFigureOut">
              <a:rPr lang="fa-IR" smtClean="0"/>
              <a:t>1443/11/27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1604315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6AF0C-F041-4A4F-8C07-D677085342E3}" type="datetimeFigureOut">
              <a:rPr lang="fa-IR" smtClean="0"/>
              <a:t>1443/11/27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97889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16AF0C-F041-4A4F-8C07-D677085342E3}" type="datetimeFigureOut">
              <a:rPr lang="fa-IR" smtClean="0"/>
              <a:t>1443/11/27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146933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16AF0C-F041-4A4F-8C07-D677085342E3}" type="datetimeFigureOut">
              <a:rPr lang="fa-IR" smtClean="0"/>
              <a:t>1443/11/27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4071074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16AF0C-F041-4A4F-8C07-D677085342E3}" type="datetimeFigureOut">
              <a:rPr lang="fa-IR" smtClean="0"/>
              <a:t>1443/11/27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852038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16AF0C-F041-4A4F-8C07-D677085342E3}" type="datetimeFigureOut">
              <a:rPr lang="fa-IR" smtClean="0"/>
              <a:t>1443/11/27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2922369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16AF0C-F041-4A4F-8C07-D677085342E3}" type="datetimeFigureOut">
              <a:rPr lang="fa-IR" smtClean="0"/>
              <a:t>1443/11/27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520351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16AF0C-F041-4A4F-8C07-D677085342E3}" type="datetimeFigureOut">
              <a:rPr lang="fa-IR" smtClean="0"/>
              <a:t>1443/11/27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21911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716AF0C-F041-4A4F-8C07-D677085342E3}" type="datetimeFigureOut">
              <a:rPr lang="fa-IR" smtClean="0"/>
              <a:t>1443/11/27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CD7683B-2B98-43E0-96EE-8F0C1ED97123}" type="slidenum">
              <a:rPr lang="fa-IR" smtClean="0"/>
              <a:t>‹#›</a:t>
            </a:fld>
            <a:endParaRPr lang="fa-IR"/>
          </a:p>
        </p:txBody>
      </p:sp>
    </p:spTree>
    <p:extLst>
      <p:ext uri="{BB962C8B-B14F-4D97-AF65-F5344CB8AC3E}">
        <p14:creationId xmlns:p14="http://schemas.microsoft.com/office/powerpoint/2010/main" val="189324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16AF0C-F041-4A4F-8C07-D677085342E3}" type="datetimeFigureOut">
              <a:rPr lang="fa-IR" smtClean="0"/>
              <a:t>1443/11/27</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CD7683B-2B98-43E0-96EE-8F0C1ED97123}" type="slidenum">
              <a:rPr lang="fa-IR" smtClean="0"/>
              <a:t>‹#›</a:t>
            </a:fld>
            <a:endParaRPr lang="fa-IR"/>
          </a:p>
        </p:txBody>
      </p:sp>
    </p:spTree>
    <p:extLst>
      <p:ext uri="{BB962C8B-B14F-4D97-AF65-F5344CB8AC3E}">
        <p14:creationId xmlns:p14="http://schemas.microsoft.com/office/powerpoint/2010/main" val="15425370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4852" y="798490"/>
            <a:ext cx="10187187" cy="5035640"/>
          </a:xfrm>
        </p:spPr>
        <p:txBody>
          <a:bodyPr>
            <a:normAutofit fontScale="90000"/>
          </a:bodyPr>
          <a:lstStyle/>
          <a:p>
            <a:pPr algn="ctr"/>
            <a:r>
              <a:rPr lang="fa-IR" sz="6600" dirty="0">
                <a:cs typeface="B Titr" panose="00000700000000000000" pitchFamily="2" charset="-78"/>
              </a:rPr>
              <a:t/>
            </a:r>
            <a:br>
              <a:rPr lang="fa-IR" sz="6600" dirty="0">
                <a:cs typeface="B Titr" panose="00000700000000000000" pitchFamily="2" charset="-78"/>
              </a:rPr>
            </a:br>
            <a:r>
              <a:rPr lang="fa-IR" sz="6600" dirty="0">
                <a:cs typeface="B Titr" panose="00000700000000000000" pitchFamily="2" charset="-78"/>
              </a:rPr>
              <a:t/>
            </a:r>
            <a:br>
              <a:rPr lang="fa-IR" sz="6600" dirty="0">
                <a:cs typeface="B Titr" panose="00000700000000000000" pitchFamily="2" charset="-78"/>
              </a:rPr>
            </a:br>
            <a:r>
              <a:rPr lang="fa-IR" sz="6600" dirty="0">
                <a:cs typeface="B Titr" panose="00000700000000000000" pitchFamily="2" charset="-78"/>
              </a:rPr>
              <a:t/>
            </a:r>
            <a:br>
              <a:rPr lang="fa-IR" sz="6600" dirty="0">
                <a:cs typeface="B Titr" panose="00000700000000000000" pitchFamily="2" charset="-78"/>
              </a:rPr>
            </a:br>
            <a:r>
              <a:rPr lang="fa-IR" sz="6600" dirty="0">
                <a:cs typeface="B Titr" panose="00000700000000000000" pitchFamily="2" charset="-78"/>
              </a:rPr>
              <a:t/>
            </a:r>
            <a:br>
              <a:rPr lang="fa-IR" sz="6600" dirty="0">
                <a:cs typeface="B Titr" panose="00000700000000000000" pitchFamily="2" charset="-78"/>
              </a:rPr>
            </a:br>
            <a:r>
              <a:rPr lang="fa-IR" sz="6600" dirty="0">
                <a:cs typeface="B Titr" panose="00000700000000000000" pitchFamily="2" charset="-78"/>
              </a:rPr>
              <a:t/>
            </a:r>
            <a:br>
              <a:rPr lang="fa-IR" sz="6600" dirty="0">
                <a:cs typeface="B Titr" panose="00000700000000000000" pitchFamily="2" charset="-78"/>
              </a:rPr>
            </a:br>
            <a:r>
              <a:rPr lang="fa-IR" sz="6600" dirty="0">
                <a:cs typeface="B Titr" panose="00000700000000000000" pitchFamily="2" charset="-78"/>
              </a:rPr>
              <a:t/>
            </a:r>
            <a:br>
              <a:rPr lang="fa-IR" sz="6600" dirty="0">
                <a:cs typeface="B Titr" panose="00000700000000000000" pitchFamily="2" charset="-78"/>
              </a:rPr>
            </a:br>
            <a:r>
              <a:rPr lang="fa-IR" sz="6600" dirty="0">
                <a:cs typeface="B Titr" panose="00000700000000000000" pitchFamily="2" charset="-78"/>
              </a:rPr>
              <a:t/>
            </a:r>
            <a:br>
              <a:rPr lang="fa-IR" sz="6600" dirty="0">
                <a:cs typeface="B Titr" panose="00000700000000000000" pitchFamily="2" charset="-78"/>
              </a:rPr>
            </a:br>
            <a:r>
              <a:rPr lang="fa-IR" sz="6600" dirty="0">
                <a:cs typeface="B Titr" panose="00000700000000000000" pitchFamily="2" charset="-78"/>
              </a:rPr>
              <a:t/>
            </a:r>
            <a:br>
              <a:rPr lang="fa-IR" sz="6600" dirty="0">
                <a:cs typeface="B Titr" panose="00000700000000000000" pitchFamily="2" charset="-78"/>
              </a:rPr>
            </a:br>
            <a:r>
              <a:rPr lang="fa-IR" sz="6600" dirty="0">
                <a:solidFill>
                  <a:prstClr val="black"/>
                </a:solidFill>
                <a:cs typeface="B Titr" panose="00000700000000000000" pitchFamily="2" charset="-78"/>
              </a:rPr>
              <a:t>جلسه توجیهی دوره </a:t>
            </a:r>
            <a:r>
              <a:rPr lang="fa-IR" sz="6600" dirty="0" smtClean="0">
                <a:solidFill>
                  <a:prstClr val="black"/>
                </a:solidFill>
                <a:cs typeface="B Titr" panose="00000700000000000000" pitchFamily="2" charset="-78"/>
              </a:rPr>
              <a:t>کارآموزی </a:t>
            </a:r>
            <a:r>
              <a:rPr lang="fa-IR" sz="6600" dirty="0">
                <a:solidFill>
                  <a:prstClr val="black"/>
                </a:solidFill>
                <a:cs typeface="B Titr" panose="00000700000000000000" pitchFamily="2" charset="-78"/>
              </a:rPr>
              <a:t>کودکان</a:t>
            </a:r>
            <a:r>
              <a:rPr lang="fa-IR" sz="6600" dirty="0">
                <a:cs typeface="B Titr" panose="00000700000000000000" pitchFamily="2" charset="-78"/>
              </a:rPr>
              <a:t/>
            </a:r>
            <a:br>
              <a:rPr lang="fa-IR" sz="6600" dirty="0">
                <a:cs typeface="B Titr" panose="00000700000000000000" pitchFamily="2" charset="-78"/>
              </a:rPr>
            </a:br>
            <a:r>
              <a:rPr lang="en-US" sz="6600" dirty="0">
                <a:cs typeface="B Titr" panose="00000700000000000000" pitchFamily="2" charset="-78"/>
              </a:rPr>
              <a:t/>
            </a:r>
            <a:br>
              <a:rPr lang="en-US" sz="6600" dirty="0">
                <a:cs typeface="B Titr" panose="00000700000000000000" pitchFamily="2" charset="-78"/>
              </a:rPr>
            </a:br>
            <a:r>
              <a:rPr lang="fa-IR" sz="6600" dirty="0">
                <a:cs typeface="B Titr" panose="00000700000000000000" pitchFamily="2" charset="-78"/>
              </a:rPr>
              <a:t/>
            </a:r>
            <a:br>
              <a:rPr lang="fa-IR" sz="6600" dirty="0">
                <a:cs typeface="B Titr" panose="00000700000000000000" pitchFamily="2" charset="-78"/>
              </a:rPr>
            </a:br>
            <a:endParaRPr lang="fa-IR" sz="6600" dirty="0">
              <a:cs typeface="B Titr" panose="00000700000000000000" pitchFamily="2" charset="-78"/>
            </a:endParaRPr>
          </a:p>
        </p:txBody>
      </p:sp>
      <p:pic>
        <p:nvPicPr>
          <p:cNvPr id="5" name="Picture 4"/>
          <p:cNvPicPr>
            <a:picLocks noChangeAspect="1"/>
          </p:cNvPicPr>
          <p:nvPr/>
        </p:nvPicPr>
        <p:blipFill>
          <a:blip r:embed="rId2"/>
          <a:stretch>
            <a:fillRect/>
          </a:stretch>
        </p:blipFill>
        <p:spPr>
          <a:xfrm>
            <a:off x="1712611" y="4626407"/>
            <a:ext cx="7431668" cy="1310754"/>
          </a:xfrm>
          <a:prstGeom prst="rect">
            <a:avLst/>
          </a:prstGeom>
        </p:spPr>
      </p:pic>
    </p:spTree>
    <p:extLst>
      <p:ext uri="{BB962C8B-B14F-4D97-AF65-F5344CB8AC3E}">
        <p14:creationId xmlns:p14="http://schemas.microsoft.com/office/powerpoint/2010/main" val="2350425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488" y="365125"/>
            <a:ext cx="9074776" cy="755337"/>
          </a:xfrm>
        </p:spPr>
        <p:txBody>
          <a:bodyPr>
            <a:normAutofit fontScale="90000"/>
          </a:bodyPr>
          <a:lstStyle/>
          <a:p>
            <a:pPr lvl="0" algn="ctr" rtl="1" eaLnBrk="0" fontAlgn="base" hangingPunct="0">
              <a:lnSpc>
                <a:spcPct val="100000"/>
              </a:lnSpc>
              <a:spcAft>
                <a:spcPct val="0"/>
              </a:spcAft>
            </a:pPr>
            <a:r>
              <a:rPr lang="fa-IR" altLang="fa-IR" sz="3200" b="1" dirty="0">
                <a:solidFill>
                  <a:srgbClr val="FF0000"/>
                </a:solidFill>
                <a:latin typeface="Arial" panose="020B0604020202020204" pitchFamily="34" charset="0"/>
                <a:ea typeface="Times New Roman" panose="02020603050405020304" pitchFamily="18" charset="0"/>
                <a:cs typeface="B Titr" panose="00000700000000000000" pitchFamily="2" charset="-78"/>
              </a:rPr>
              <a:t>برنامه زمان بندی هفتگی آموزش </a:t>
            </a:r>
            <a:r>
              <a:rPr lang="fa-IR" altLang="fa-IR" sz="3200" b="1" dirty="0" smtClean="0">
                <a:solidFill>
                  <a:srgbClr val="FF0000"/>
                </a:solidFill>
                <a:latin typeface="Arial" panose="020B0604020202020204" pitchFamily="34" charset="0"/>
                <a:ea typeface="Times New Roman" panose="02020603050405020304" pitchFamily="18" charset="0"/>
                <a:cs typeface="B Titr" panose="00000700000000000000" pitchFamily="2" charset="-78"/>
              </a:rPr>
              <a:t>كارآموزی </a:t>
            </a:r>
            <a:r>
              <a:rPr lang="fa-IR" altLang="fa-IR" sz="3200" b="1" dirty="0">
                <a:solidFill>
                  <a:srgbClr val="FF0000"/>
                </a:solidFill>
                <a:latin typeface="Arial" panose="020B0604020202020204" pitchFamily="34" charset="0"/>
                <a:ea typeface="Times New Roman" panose="02020603050405020304" pitchFamily="18" charset="0"/>
                <a:cs typeface="B Titr" panose="00000700000000000000" pitchFamily="2" charset="-78"/>
              </a:rPr>
              <a:t>بالینی اطفال</a:t>
            </a:r>
            <a:r>
              <a:rPr lang="en-US" altLang="fa-IR" sz="3200" dirty="0">
                <a:solidFill>
                  <a:prstClr val="black"/>
                </a:solidFill>
                <a:latin typeface="Arial" panose="020B0604020202020204" pitchFamily="34" charset="0"/>
                <a:ea typeface="+mn-ea"/>
                <a:cs typeface="Arial" panose="020B0604020202020204" pitchFamily="34" charset="0"/>
              </a:rPr>
              <a:t/>
            </a:r>
            <a:br>
              <a:rPr lang="en-US" altLang="fa-IR" sz="3200" dirty="0">
                <a:solidFill>
                  <a:prstClr val="black"/>
                </a:solidFill>
                <a:latin typeface="Arial" panose="020B0604020202020204" pitchFamily="34" charset="0"/>
                <a:ea typeface="+mn-ea"/>
                <a:cs typeface="Arial" panose="020B0604020202020204" pitchFamily="34" charset="0"/>
              </a:rPr>
            </a:br>
            <a:endParaRPr lang="fa-IR"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0138204"/>
              </p:ext>
            </p:extLst>
          </p:nvPr>
        </p:nvGraphicFramePr>
        <p:xfrm>
          <a:off x="0" y="1024568"/>
          <a:ext cx="9448263" cy="5272370"/>
        </p:xfrm>
        <a:graphic>
          <a:graphicData uri="http://schemas.openxmlformats.org/drawingml/2006/table">
            <a:tbl>
              <a:tblPr rtl="1" firstRow="1" firstCol="1" lastRow="1" lastCol="1" bandRow="1" bandCol="1"/>
              <a:tblGrid>
                <a:gridCol w="757751">
                  <a:extLst>
                    <a:ext uri="{9D8B030D-6E8A-4147-A177-3AD203B41FA5}">
                      <a16:colId xmlns:a16="http://schemas.microsoft.com/office/drawing/2014/main" val="2525171313"/>
                    </a:ext>
                  </a:extLst>
                </a:gridCol>
                <a:gridCol w="1831073">
                  <a:extLst>
                    <a:ext uri="{9D8B030D-6E8A-4147-A177-3AD203B41FA5}">
                      <a16:colId xmlns:a16="http://schemas.microsoft.com/office/drawing/2014/main" val="3609363354"/>
                    </a:ext>
                  </a:extLst>
                </a:gridCol>
                <a:gridCol w="2227900">
                  <a:extLst>
                    <a:ext uri="{9D8B030D-6E8A-4147-A177-3AD203B41FA5}">
                      <a16:colId xmlns:a16="http://schemas.microsoft.com/office/drawing/2014/main" val="3697960637"/>
                    </a:ext>
                  </a:extLst>
                </a:gridCol>
                <a:gridCol w="2280811">
                  <a:extLst>
                    <a:ext uri="{9D8B030D-6E8A-4147-A177-3AD203B41FA5}">
                      <a16:colId xmlns:a16="http://schemas.microsoft.com/office/drawing/2014/main" val="3511803471"/>
                    </a:ext>
                  </a:extLst>
                </a:gridCol>
                <a:gridCol w="2350728">
                  <a:extLst>
                    <a:ext uri="{9D8B030D-6E8A-4147-A177-3AD203B41FA5}">
                      <a16:colId xmlns:a16="http://schemas.microsoft.com/office/drawing/2014/main" val="1643280410"/>
                    </a:ext>
                  </a:extLst>
                </a:gridCol>
              </a:tblGrid>
              <a:tr h="424064">
                <a:tc>
                  <a:txBody>
                    <a:bodyPr/>
                    <a:lstStyle/>
                    <a:p>
                      <a:pPr algn="ctr" rtl="1">
                        <a:lnSpc>
                          <a:spcPct val="150000"/>
                        </a:lnSpc>
                        <a:spcAft>
                          <a:spcPts val="0"/>
                        </a:spcAft>
                      </a:pPr>
                      <a:r>
                        <a:rPr lang="fa-IR" sz="1400" b="1">
                          <a:effectLst/>
                          <a:latin typeface="Times New Roman" panose="02020603050405020304" pitchFamily="18" charset="0"/>
                          <a:ea typeface="Times New Roman" panose="02020603050405020304" pitchFamily="18" charset="0"/>
                          <a:cs typeface="B Titr" panose="00000700000000000000" pitchFamily="2" charset="-78"/>
                        </a:rPr>
                        <a:t>روز</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effectLst/>
                          <a:latin typeface="Times New Roman" panose="02020603050405020304" pitchFamily="18" charset="0"/>
                          <a:ea typeface="Times New Roman" panose="02020603050405020304" pitchFamily="18" charset="0"/>
                          <a:cs typeface="B Titr" panose="00000700000000000000" pitchFamily="2" charset="-78"/>
                        </a:rPr>
                        <a:t>7:30 تا 8 صبح</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dirty="0">
                          <a:effectLst/>
                          <a:latin typeface="Times New Roman" panose="02020603050405020304" pitchFamily="18" charset="0"/>
                          <a:ea typeface="Times New Roman" panose="02020603050405020304" pitchFamily="18" charset="0"/>
                          <a:cs typeface="B Titr" panose="00000700000000000000" pitchFamily="2" charset="-78"/>
                        </a:rPr>
                        <a:t>8 تا 9 صبح</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dirty="0">
                          <a:effectLst/>
                          <a:latin typeface="Times New Roman" panose="02020603050405020304" pitchFamily="18" charset="0"/>
                          <a:ea typeface="Times New Roman" panose="02020603050405020304" pitchFamily="18" charset="0"/>
                          <a:cs typeface="B Titr" panose="00000700000000000000" pitchFamily="2" charset="-78"/>
                        </a:rPr>
                        <a:t>9 تا 11 صبح</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effectLst/>
                          <a:latin typeface="Times New Roman" panose="02020603050405020304" pitchFamily="18" charset="0"/>
                          <a:ea typeface="Times New Roman" panose="02020603050405020304" pitchFamily="18" charset="0"/>
                          <a:cs typeface="B Titr" panose="00000700000000000000" pitchFamily="2" charset="-78"/>
                        </a:rPr>
                        <a:t>11 تا 12ظهر</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0815617"/>
                  </a:ext>
                </a:extLst>
              </a:tr>
              <a:tr h="848127">
                <a:tc>
                  <a:txBody>
                    <a:bodyPr/>
                    <a:lstStyle/>
                    <a:p>
                      <a:pPr algn="ctr" rtl="1">
                        <a:lnSpc>
                          <a:spcPct val="150000"/>
                        </a:lnSpc>
                        <a:spcAft>
                          <a:spcPts val="0"/>
                        </a:spcAft>
                      </a:pPr>
                      <a:r>
                        <a:rPr lang="fa-IR" sz="1400" b="1">
                          <a:effectLst/>
                          <a:latin typeface="Times New Roman" panose="02020603050405020304" pitchFamily="18" charset="0"/>
                          <a:ea typeface="Times New Roman" panose="02020603050405020304" pitchFamily="18" charset="0"/>
                          <a:cs typeface="B Titr" panose="00000700000000000000" pitchFamily="2" charset="-78"/>
                        </a:rPr>
                        <a:t>شنبه</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a:effectLst/>
                          <a:latin typeface="Times New Roman" panose="02020603050405020304" pitchFamily="18" charset="0"/>
                          <a:ea typeface="Times New Roman" panose="02020603050405020304" pitchFamily="18" charset="0"/>
                          <a:cs typeface="B Titr" panose="00000700000000000000" pitchFamily="2" charset="-78"/>
                        </a:rPr>
                        <a:t>ویزیت بیماران و راند دستیاری</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جلسه گزارش صبحگاهی</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 </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راند بخش- درمانگاه / اورژانس</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a:effectLst/>
                          <a:latin typeface="Times New Roman" panose="02020603050405020304" pitchFamily="18" charset="0"/>
                          <a:ea typeface="Times New Roman" panose="02020603050405020304" pitchFamily="18" charset="0"/>
                          <a:cs typeface="B Titr" panose="00000700000000000000" pitchFamily="2" charset="-78"/>
                        </a:rPr>
                        <a:t>جلسات آموزشی گروه از قبیل گزارش مرگ ومیر</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1591965"/>
                  </a:ext>
                </a:extLst>
              </a:tr>
              <a:tr h="848127">
                <a:tc>
                  <a:txBody>
                    <a:bodyPr/>
                    <a:lstStyle/>
                    <a:p>
                      <a:pPr algn="ctr" rtl="1">
                        <a:lnSpc>
                          <a:spcPct val="150000"/>
                        </a:lnSpc>
                        <a:spcAft>
                          <a:spcPts val="0"/>
                        </a:spcAft>
                      </a:pPr>
                      <a:r>
                        <a:rPr lang="fa-IR" sz="1400" b="1">
                          <a:effectLst/>
                          <a:latin typeface="Times New Roman" panose="02020603050405020304" pitchFamily="18" charset="0"/>
                          <a:ea typeface="Times New Roman" panose="02020603050405020304" pitchFamily="18" charset="0"/>
                          <a:cs typeface="B Titr" panose="00000700000000000000" pitchFamily="2" charset="-78"/>
                        </a:rPr>
                        <a:t>یكشنبه</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a:effectLst/>
                          <a:latin typeface="Times New Roman" panose="02020603050405020304" pitchFamily="18" charset="0"/>
                          <a:ea typeface="Times New Roman" panose="02020603050405020304" pitchFamily="18" charset="0"/>
                          <a:cs typeface="B Titr" panose="00000700000000000000" pitchFamily="2" charset="-78"/>
                        </a:rPr>
                        <a:t>ویزیت بیماران و راند دستیاری</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جلسه گزارش صبحگاهی</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 </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راند بخش- درمانگاه / اورژانس</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en-US" sz="1400" dirty="0">
                          <a:effectLst/>
                          <a:latin typeface="Times New Roman" panose="02020603050405020304" pitchFamily="18" charset="0"/>
                          <a:ea typeface="Times New Roman" panose="02020603050405020304" pitchFamily="18" charset="0"/>
                          <a:cs typeface="B Titr" panose="00000700000000000000" pitchFamily="2" charset="-78"/>
                        </a:rPr>
                        <a:t>CPC</a:t>
                      </a:r>
                      <a:r>
                        <a:rPr lang="fa-IR" sz="1400">
                          <a:effectLst/>
                          <a:latin typeface="Times New Roman" panose="02020603050405020304" pitchFamily="18" charset="0"/>
                          <a:ea typeface="Times New Roman" panose="02020603050405020304" pitchFamily="18" charset="0"/>
                          <a:cs typeface="B Titr" panose="00000700000000000000" pitchFamily="2" charset="-78"/>
                        </a:rPr>
                        <a:t> و گراند راند</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4503794"/>
                  </a:ext>
                </a:extLst>
              </a:tr>
              <a:tr h="848127">
                <a:tc>
                  <a:txBody>
                    <a:bodyPr/>
                    <a:lstStyle/>
                    <a:p>
                      <a:pPr algn="ctr" rtl="1">
                        <a:lnSpc>
                          <a:spcPct val="150000"/>
                        </a:lnSpc>
                        <a:spcAft>
                          <a:spcPts val="0"/>
                        </a:spcAft>
                      </a:pPr>
                      <a:r>
                        <a:rPr lang="fa-IR" sz="1400" b="1">
                          <a:effectLst/>
                          <a:latin typeface="Times New Roman" panose="02020603050405020304" pitchFamily="18" charset="0"/>
                          <a:ea typeface="Times New Roman" panose="02020603050405020304" pitchFamily="18" charset="0"/>
                          <a:cs typeface="B Titr" panose="00000700000000000000" pitchFamily="2" charset="-78"/>
                        </a:rPr>
                        <a:t>دوشنبه</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a:effectLst/>
                          <a:latin typeface="Times New Roman" panose="02020603050405020304" pitchFamily="18" charset="0"/>
                          <a:ea typeface="Times New Roman" panose="02020603050405020304" pitchFamily="18" charset="0"/>
                          <a:cs typeface="B Titr" panose="00000700000000000000" pitchFamily="2" charset="-78"/>
                        </a:rPr>
                        <a:t>ویزیت بیماران و راند دستیاری</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جلسه گزارش صبحگاهی</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 </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a:effectLst/>
                          <a:latin typeface="Times New Roman" panose="02020603050405020304" pitchFamily="18" charset="0"/>
                          <a:ea typeface="Times New Roman" panose="02020603050405020304" pitchFamily="18" charset="0"/>
                          <a:cs typeface="B Titr" panose="00000700000000000000" pitchFamily="2" charset="-78"/>
                        </a:rPr>
                        <a:t>راند بخش- درمانگاه / اورژانس</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a:effectLst/>
                          <a:latin typeface="Times New Roman" panose="02020603050405020304" pitchFamily="18" charset="0"/>
                          <a:ea typeface="Times New Roman" panose="02020603050405020304" pitchFamily="18" charset="0"/>
                          <a:cs typeface="B Titr" panose="00000700000000000000" pitchFamily="2" charset="-78"/>
                        </a:rPr>
                        <a:t>ژورنال کلاب دستیاری </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3660126"/>
                  </a:ext>
                </a:extLst>
              </a:tr>
              <a:tr h="848127">
                <a:tc>
                  <a:txBody>
                    <a:bodyPr/>
                    <a:lstStyle/>
                    <a:p>
                      <a:pPr algn="ctr" rtl="1">
                        <a:lnSpc>
                          <a:spcPct val="150000"/>
                        </a:lnSpc>
                        <a:spcAft>
                          <a:spcPts val="0"/>
                        </a:spcAft>
                      </a:pPr>
                      <a:r>
                        <a:rPr lang="fa-IR" sz="1400" b="1">
                          <a:effectLst/>
                          <a:latin typeface="Times New Roman" panose="02020603050405020304" pitchFamily="18" charset="0"/>
                          <a:ea typeface="Times New Roman" panose="02020603050405020304" pitchFamily="18" charset="0"/>
                          <a:cs typeface="B Titr" panose="00000700000000000000" pitchFamily="2" charset="-78"/>
                        </a:rPr>
                        <a:t>سه شنبه</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a:effectLst/>
                          <a:latin typeface="Times New Roman" panose="02020603050405020304" pitchFamily="18" charset="0"/>
                          <a:ea typeface="Times New Roman" panose="02020603050405020304" pitchFamily="18" charset="0"/>
                          <a:cs typeface="B Titr" panose="00000700000000000000" pitchFamily="2" charset="-78"/>
                        </a:rPr>
                        <a:t>ویزیت بیماران و راند دستیاری</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جلسه گزارش صبحگاهی </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راند بخش- درمانگاه / اورژانس</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en-US" sz="1400" dirty="0">
                          <a:effectLst/>
                          <a:latin typeface="Times New Roman" panose="02020603050405020304" pitchFamily="18" charset="0"/>
                          <a:ea typeface="Times New Roman" panose="02020603050405020304" pitchFamily="18" charset="0"/>
                          <a:cs typeface="B Titr" panose="00000700000000000000" pitchFamily="2" charset="-78"/>
                        </a:rPr>
                        <a:t>Case  Presentation</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8244985"/>
                  </a:ext>
                </a:extLst>
              </a:tr>
              <a:tr h="848127">
                <a:tc>
                  <a:txBody>
                    <a:bodyPr/>
                    <a:lstStyle/>
                    <a:p>
                      <a:pPr algn="ctr" rtl="1">
                        <a:lnSpc>
                          <a:spcPct val="150000"/>
                        </a:lnSpc>
                        <a:spcAft>
                          <a:spcPts val="0"/>
                        </a:spcAft>
                      </a:pPr>
                      <a:r>
                        <a:rPr lang="fa-IR" sz="1400" b="1">
                          <a:effectLst/>
                          <a:latin typeface="Times New Roman" panose="02020603050405020304" pitchFamily="18" charset="0"/>
                          <a:ea typeface="Times New Roman" panose="02020603050405020304" pitchFamily="18" charset="0"/>
                          <a:cs typeface="B Titr" panose="00000700000000000000" pitchFamily="2" charset="-78"/>
                        </a:rPr>
                        <a:t>چهارشنبه</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a:effectLst/>
                          <a:latin typeface="Times New Roman" panose="02020603050405020304" pitchFamily="18" charset="0"/>
                          <a:ea typeface="Times New Roman" panose="02020603050405020304" pitchFamily="18" charset="0"/>
                          <a:cs typeface="B Titr" panose="00000700000000000000" pitchFamily="2" charset="-78"/>
                        </a:rPr>
                        <a:t>ویزیت بیماران و راند دستیاری</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جلسه گزارش صبحگاهی</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 </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a:effectLst/>
                          <a:latin typeface="Times New Roman" panose="02020603050405020304" pitchFamily="18" charset="0"/>
                          <a:ea typeface="Times New Roman" panose="02020603050405020304" pitchFamily="18" charset="0"/>
                          <a:cs typeface="B Titr" panose="00000700000000000000" pitchFamily="2" charset="-78"/>
                        </a:rPr>
                        <a:t>راند بخش- درمانگاه / اورژانس</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dirty="0">
                          <a:effectLst/>
                          <a:latin typeface="Times New Roman" panose="02020603050405020304" pitchFamily="18" charset="0"/>
                          <a:ea typeface="Times New Roman" panose="02020603050405020304" pitchFamily="18" charset="0"/>
                          <a:cs typeface="B Titr" panose="00000700000000000000" pitchFamily="2" charset="-78"/>
                        </a:rPr>
                        <a:t>کنفرانس دستیاری (11-10:30)- كنفرانس اساتید اطفال</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9769095"/>
                  </a:ext>
                </a:extLst>
              </a:tr>
              <a:tr h="607671">
                <a:tc>
                  <a:txBody>
                    <a:bodyPr/>
                    <a:lstStyle/>
                    <a:p>
                      <a:pPr algn="ctr" rtl="1">
                        <a:lnSpc>
                          <a:spcPct val="150000"/>
                        </a:lnSpc>
                        <a:spcAft>
                          <a:spcPts val="0"/>
                        </a:spcAft>
                      </a:pPr>
                      <a:r>
                        <a:rPr lang="fa-IR" sz="1400" b="1">
                          <a:effectLst/>
                          <a:latin typeface="Times New Roman" panose="02020603050405020304" pitchFamily="18" charset="0"/>
                          <a:ea typeface="Times New Roman" panose="02020603050405020304" pitchFamily="18" charset="0"/>
                          <a:cs typeface="B Titr" panose="00000700000000000000" pitchFamily="2" charset="-78"/>
                        </a:rPr>
                        <a:t>پنجشنبه</a:t>
                      </a: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rtl="1">
                        <a:lnSpc>
                          <a:spcPct val="150000"/>
                        </a:lnSpc>
                        <a:spcAft>
                          <a:spcPts val="0"/>
                        </a:spcAft>
                      </a:pPr>
                      <a:endParaRPr lang="en-US" sz="1200" dirty="0">
                        <a:effectLst/>
                        <a:latin typeface="Times New Roman" panose="02020603050405020304" pitchFamily="18" charset="0"/>
                        <a:ea typeface="Times New Roman" panose="02020603050405020304" pitchFamily="18" charset="0"/>
                        <a:cs typeface="B Titr" panose="00000700000000000000"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hMerge="1">
                  <a:txBody>
                    <a:bodyPr/>
                    <a:lstStyle/>
                    <a:p>
                      <a:pPr rtl="1"/>
                      <a:endParaRPr lang="fa-IR"/>
                    </a:p>
                  </a:txBody>
                  <a:tcPr/>
                </a:tc>
                <a:extLst>
                  <a:ext uri="{0D108BD9-81ED-4DB2-BD59-A6C34878D82A}">
                    <a16:rowId xmlns:a16="http://schemas.microsoft.com/office/drawing/2014/main" val="1183641566"/>
                  </a:ext>
                </a:extLst>
              </a:tr>
            </a:tbl>
          </a:graphicData>
        </a:graphic>
      </p:graphicFrame>
    </p:spTree>
    <p:extLst>
      <p:ext uri="{BB962C8B-B14F-4D97-AF65-F5344CB8AC3E}">
        <p14:creationId xmlns:p14="http://schemas.microsoft.com/office/powerpoint/2010/main" val="1132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689956"/>
            <a:ext cx="8865677" cy="5351406"/>
          </a:xfrm>
        </p:spPr>
        <p:txBody>
          <a:bodyPr>
            <a:normAutofit fontScale="92500" lnSpcReduction="10000"/>
          </a:bodyPr>
          <a:lstStyle/>
          <a:p>
            <a:pPr marR="2607310" lvl="0">
              <a:lnSpc>
                <a:spcPct val="107000"/>
              </a:lnSpc>
              <a:buClr>
                <a:srgbClr val="000000"/>
              </a:buClr>
              <a:buSzPts val="1800"/>
              <a:buFont typeface="Wingdings" panose="05000000000000000000" pitchFamily="2" charset="2"/>
              <a:buChar char=""/>
            </a:pPr>
            <a:r>
              <a:rPr lang="ar-SA" sz="2000" b="1" baseline="-25000"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قوانين داخلي </a:t>
            </a:r>
            <a:r>
              <a:rPr lang="ar-SA" sz="2000" b="1" baseline="-25000"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sz="2000" b="1" baseline="-25000"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مربوط به</a:t>
            </a:r>
            <a:r>
              <a:rPr lang="ar-SA" sz="2000" b="1" baseline="-25000"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sz="2000" b="1" baseline="-25000"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كارورزان</a:t>
            </a:r>
            <a:r>
              <a:rPr lang="ar-SA" sz="2000" b="1" baseline="-25000"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b="1" baseline="-25000"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endParaRPr lang="en-US" b="1" baseline="-25000"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R="2607310" lvl="0" fontAlgn="base">
              <a:lnSpc>
                <a:spcPct val="107000"/>
              </a:lnSpc>
              <a:spcAft>
                <a:spcPts val="355"/>
              </a:spcAft>
              <a:buClr>
                <a:srgbClr val="000000"/>
              </a:buClr>
              <a:buSzPts val="1150"/>
              <a:buFont typeface="Wingdings" panose="05000000000000000000" pitchFamily="2" charset="2"/>
              <a:buChar char=""/>
            </a:pP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ظرفيت پذيرش اينترن در بخش كودكان در هر دوره </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25</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 الي </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30</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 نفر مي باشد.</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endParaRPr lang="en-US" b="1"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R="2607310" lvl="0" fontAlgn="base">
              <a:lnSpc>
                <a:spcPct val="107000"/>
              </a:lnSpc>
              <a:spcAft>
                <a:spcPts val="355"/>
              </a:spcAft>
              <a:buClr>
                <a:srgbClr val="000000"/>
              </a:buClr>
              <a:buSzPts val="1150"/>
              <a:buFont typeface="Wingdings" panose="05000000000000000000" pitchFamily="2" charset="2"/>
              <a:buChar char=""/>
            </a:pP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دوره كارورزي كودكان سه ماه مي باشد كه  معادل </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6</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 واحد عملي محاسب مي گردد</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endParaRPr lang="en-US" b="1"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R="2607310" lvl="0" fontAlgn="base">
              <a:lnSpc>
                <a:spcPct val="107000"/>
              </a:lnSpc>
              <a:spcAft>
                <a:spcPts val="355"/>
              </a:spcAft>
              <a:buClr>
                <a:srgbClr val="000000"/>
              </a:buClr>
              <a:buSzPts val="1150"/>
              <a:buFont typeface="Wingdings" panose="05000000000000000000" pitchFamily="2" charset="2"/>
              <a:buChar char=""/>
            </a:pP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زمان حضور كارورزان  در بيمارستان از ساعت </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7</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  تا ساعت </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30</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14</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 مي باشد.  </a:t>
            </a:r>
            <a:endParaRPr lang="en-US" b="1"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R="2607310" lvl="0" fontAlgn="base">
              <a:lnSpc>
                <a:spcPct val="107000"/>
              </a:lnSpc>
              <a:spcAft>
                <a:spcPts val="355"/>
              </a:spcAft>
              <a:buClr>
                <a:srgbClr val="000000"/>
              </a:buClr>
              <a:buSzPts val="1150"/>
              <a:buFont typeface="Wingdings" panose="05000000000000000000" pitchFamily="2" charset="2"/>
              <a:buChar char=""/>
            </a:pP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تحويل كشيك ساعت </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30</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12</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 هر روز مي باشد.  </a:t>
            </a:r>
            <a:endParaRPr lang="en-US" b="1"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R="2607310" lvl="0" fontAlgn="base">
              <a:lnSpc>
                <a:spcPct val="107000"/>
              </a:lnSpc>
              <a:spcAft>
                <a:spcPts val="330"/>
              </a:spcAft>
              <a:buClr>
                <a:srgbClr val="000000"/>
              </a:buClr>
              <a:buSzPts val="1150"/>
              <a:buFont typeface="Wingdings" panose="05000000000000000000" pitchFamily="2" charset="2"/>
              <a:buChar char=""/>
            </a:pP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در شروع دوره برنامه روتيشن بخشها مشخص مي گردد و هر </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15</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 روز يكبار برنامه جديد تنظيم مي گردد.  </a:t>
            </a:r>
            <a:endParaRPr lang="en-US" b="1"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R="2607310" lvl="0" fontAlgn="base">
              <a:lnSpc>
                <a:spcPct val="107000"/>
              </a:lnSpc>
              <a:spcAft>
                <a:spcPts val="330"/>
              </a:spcAft>
              <a:buClr>
                <a:srgbClr val="000000"/>
              </a:buClr>
              <a:buSzPts val="1150"/>
              <a:buFont typeface="Wingdings" panose="05000000000000000000" pitchFamily="2" charset="2"/>
              <a:buChar char=""/>
            </a:pP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در شروع دوره برنامه كشيك كارورزان مشخص مي گردد و هر </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30</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 روز يكبار برنامه جديد تنظيم مي گردد.  </a:t>
            </a:r>
            <a:endParaRPr lang="en-US" b="1"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R="2607310" lvl="0" fontAlgn="base">
              <a:lnSpc>
                <a:spcPct val="107000"/>
              </a:lnSpc>
              <a:spcAft>
                <a:spcPts val="355"/>
              </a:spcAft>
              <a:buClr>
                <a:srgbClr val="000000"/>
              </a:buClr>
              <a:buSzPts val="1150"/>
              <a:buFont typeface="Wingdings" panose="05000000000000000000" pitchFamily="2" charset="2"/>
              <a:buChar char=""/>
            </a:pP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حداقل كشيك </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8</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 و حداكثر كشيك بسته به تعدا د كارورز در هر ماه مي باشد.  </a:t>
            </a:r>
            <a:endParaRPr lang="en-US" b="1"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R="2607310" lvl="0" fontAlgn="base">
              <a:lnSpc>
                <a:spcPct val="107000"/>
              </a:lnSpc>
              <a:spcAft>
                <a:spcPts val="355"/>
              </a:spcAft>
              <a:buClr>
                <a:srgbClr val="000000"/>
              </a:buClr>
              <a:buSzPts val="1150"/>
              <a:buFont typeface="Wingdings" panose="05000000000000000000" pitchFamily="2" charset="2"/>
              <a:buChar char=""/>
            </a:pP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كليه</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كارورزان</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ملزم</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به</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نصب</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اتيكت </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در</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تمام</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ساعات</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حضور</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در</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مركز مي باشند</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endParaRPr lang="en-US" b="1"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R="2607310" lvl="0" fontAlgn="base">
              <a:lnSpc>
                <a:spcPct val="107000"/>
              </a:lnSpc>
              <a:spcAft>
                <a:spcPts val="355"/>
              </a:spcAft>
              <a:buClr>
                <a:srgbClr val="000000"/>
              </a:buClr>
              <a:buSzPts val="1150"/>
              <a:buFont typeface="Wingdings" panose="05000000000000000000" pitchFamily="2" charset="2"/>
              <a:buChar char=""/>
            </a:pP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در هر دوره معمولا</a:t>
            </a:r>
            <a:r>
              <a:rPr lang="ar-SA" b="1"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 كلاسهاي نسخه نويسي برگزار مي گردد.</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endParaRPr lang="en-US" b="1"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R="2607310" lvl="0" fontAlgn="base">
              <a:lnSpc>
                <a:spcPct val="107000"/>
              </a:lnSpc>
              <a:spcAft>
                <a:spcPts val="305"/>
              </a:spcAft>
              <a:buClr>
                <a:srgbClr val="000000"/>
              </a:buClr>
              <a:buSzPts val="1150"/>
              <a:buFont typeface="Wingdings" panose="05000000000000000000" pitchFamily="2" charset="2"/>
              <a:buChar char=""/>
            </a:pP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هر سه شنبه از ساعت </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30</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9</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 الي </a:t>
            </a:r>
            <a:r>
              <a:rPr lang="en-US" b="1" dirty="0">
                <a:solidFill>
                  <a:srgbClr val="000000"/>
                </a:solidFill>
                <a:uFill>
                  <a:solidFill>
                    <a:srgbClr val="000000"/>
                  </a:solidFill>
                </a:uFill>
                <a:latin typeface="Times New Roman" panose="02020603050405020304" pitchFamily="18" charset="0"/>
                <a:ea typeface="Wingdings" panose="05000000000000000000" pitchFamily="2" charset="2"/>
                <a:cs typeface="Wingdings" panose="05000000000000000000" pitchFamily="2" charset="2"/>
              </a:rPr>
              <a:t>12</a:t>
            </a:r>
            <a:r>
              <a:rPr lang="ar-SA" b="1" dirty="0">
                <a:solidFill>
                  <a:srgbClr val="000000"/>
                </a:solidFill>
                <a:uFill>
                  <a:solidFill>
                    <a:srgbClr val="000000"/>
                  </a:solidFill>
                </a:uFill>
                <a:latin typeface="Wingdings" panose="05000000000000000000" pitchFamily="2" charset="2"/>
                <a:ea typeface="Wingdings" panose="05000000000000000000" pitchFamily="2" charset="2"/>
                <a:cs typeface="Times New Roman" panose="02020603050405020304" pitchFamily="18" charset="0"/>
              </a:rPr>
              <a:t> حداقل يك اينترن همراه با اتند مربوطه جهت طب جامعه نگر اعزام مي گردد.</a:t>
            </a:r>
            <a:r>
              <a:rPr lang="ar-SA" b="1" dirty="0">
                <a:solidFill>
                  <a:srgbClr val="000000"/>
                </a:solidFill>
                <a:uFill>
                  <a:solidFill>
                    <a:srgbClr val="000000"/>
                  </a:solidFill>
                </a:uFill>
                <a:latin typeface="Wingdings" panose="05000000000000000000" pitchFamily="2" charset="2"/>
                <a:ea typeface="Arial" panose="020B0604020202020204" pitchFamily="34" charset="0"/>
                <a:cs typeface="Times New Roman" panose="02020603050405020304" pitchFamily="18" charset="0"/>
              </a:rPr>
              <a:t> </a:t>
            </a:r>
            <a:endParaRPr lang="en-US" b="1"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endParaRPr lang="en-US" dirty="0"/>
          </a:p>
        </p:txBody>
      </p:sp>
    </p:spTree>
    <p:extLst>
      <p:ext uri="{BB962C8B-B14F-4D97-AF65-F5344CB8AC3E}">
        <p14:creationId xmlns:p14="http://schemas.microsoft.com/office/powerpoint/2010/main" val="1217516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82385"/>
            <a:ext cx="8616295" cy="6059979"/>
          </a:xfrm>
        </p:spPr>
        <p:txBody>
          <a:bodyPr>
            <a:normAutofit fontScale="92500" lnSpcReduction="10000"/>
          </a:bodyPr>
          <a:lstStyle/>
          <a:p>
            <a:endParaRPr lang="fa-IR" dirty="0"/>
          </a:p>
          <a:p>
            <a:r>
              <a:rPr lang="fa-IR" dirty="0"/>
              <a:t>	شیوه نامه ارزيابي كارورزان  </a:t>
            </a:r>
          </a:p>
          <a:p>
            <a:r>
              <a:rPr lang="fa-IR" dirty="0"/>
              <a:t>1.	نمرات ارزيابي پايان بخش (5 نمره) :</a:t>
            </a:r>
          </a:p>
          <a:p>
            <a:r>
              <a:rPr lang="fa-IR" dirty="0"/>
              <a:t>کارورزان در گروه های 2 الی 6 نفره  به صورت چرخشی  به مدت دو هفته با هر سرویس فوق تخصصی دوره میگذرانند که در پایان دوره از استاد مربوطه همان سرویس نمره پایان بخش دریافت میکنند </a:t>
            </a:r>
          </a:p>
          <a:p>
            <a:r>
              <a:rPr lang="fa-IR" dirty="0"/>
              <a:t>در هر دوره کارورزی 3 ماهه می بایست 10 برگه نمره از سرویس های مختلف کودکان به آموزش تحویل بدهند.</a:t>
            </a:r>
          </a:p>
          <a:p>
            <a:r>
              <a:rPr lang="fa-IR" dirty="0"/>
              <a:t>2.	برگزاري امتحان </a:t>
            </a:r>
            <a:r>
              <a:rPr lang="en-US" dirty="0" err="1"/>
              <a:t>M.osce</a:t>
            </a:r>
            <a:r>
              <a:rPr lang="en-US" dirty="0"/>
              <a:t> (5 </a:t>
            </a:r>
            <a:r>
              <a:rPr lang="fa-IR" dirty="0"/>
              <a:t>نمره) :</a:t>
            </a:r>
          </a:p>
          <a:p>
            <a:r>
              <a:rPr lang="fa-IR" dirty="0"/>
              <a:t>در پایان هر دوره 3 ماهه امتحان آسکی برگزار میگردد . از 5 استاد درخواست می شود تا در حیطه کودکان سوال مطرح نمایند و کاروزان توسط این 5  استاد مورد ارزیابی قرار بگیرند.</a:t>
            </a:r>
          </a:p>
          <a:p>
            <a:r>
              <a:rPr lang="fa-IR" dirty="0"/>
              <a:t>3.	حضور و غياب (3 نمره) :</a:t>
            </a:r>
          </a:p>
          <a:p>
            <a:r>
              <a:rPr lang="fa-IR" dirty="0"/>
              <a:t>کارورزان موظفند ساعت 7:30 صبح به آموزش جهت  اعلام حضور مراجعه نمایند . </a:t>
            </a:r>
          </a:p>
          <a:p>
            <a:r>
              <a:rPr lang="fa-IR" dirty="0"/>
              <a:t>ساعت 8 در مورنینگ آنلاین شوند و در شرایط مورنینگ حضوری در سالن آمفی تئاتر حاضر گردند. بلافاصله پس از مورنینگ به بخش مراجعه نمایند.</a:t>
            </a:r>
          </a:p>
          <a:p>
            <a:r>
              <a:rPr lang="fa-IR" dirty="0"/>
              <a:t>تا ساعت 13 تحویل کشیک در بخش حضور داشته باشند.</a:t>
            </a:r>
          </a:p>
          <a:p>
            <a:r>
              <a:rPr lang="fa-IR" dirty="0"/>
              <a:t>4.	 نمره 2)</a:t>
            </a:r>
            <a:r>
              <a:rPr lang="en-US" dirty="0"/>
              <a:t>Log book ) :  </a:t>
            </a:r>
          </a:p>
          <a:p>
            <a:r>
              <a:rPr lang="fa-IR" dirty="0"/>
              <a:t>پس از پر نمودن کتابچه لوگ بوک توسط کارورزان و ارایه آن به واحد آموزش در پایان دوره عضو هیئت علمی مسئول آموزش پزشکی عمومی لوگ بوک ها را تصحیح می نمایند. </a:t>
            </a:r>
            <a:endParaRPr lang="en-US" dirty="0"/>
          </a:p>
        </p:txBody>
      </p:sp>
    </p:spTree>
    <p:extLst>
      <p:ext uri="{BB962C8B-B14F-4D97-AF65-F5344CB8AC3E}">
        <p14:creationId xmlns:p14="http://schemas.microsoft.com/office/powerpoint/2010/main" val="4192259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2633"/>
            <a:ext cx="8596668" cy="5758729"/>
          </a:xfrm>
        </p:spPr>
        <p:txBody>
          <a:bodyPr/>
          <a:lstStyle/>
          <a:p>
            <a:r>
              <a:rPr lang="fa-IR" dirty="0"/>
              <a:t>5.	نظر دستياران (5 نمره) :</a:t>
            </a:r>
          </a:p>
          <a:p>
            <a:endParaRPr lang="fa-IR" dirty="0"/>
          </a:p>
          <a:p>
            <a:r>
              <a:rPr lang="fa-IR" dirty="0"/>
              <a:t>      در روز امتحان آسکی یک ساعت قبل از امتحان دستیاران سال اول و همچنین دستیار مسئول کارورزان در سالن حضور پیدا میکنند و پس از حضور غیاب کارورزان به آنها نمره می دهند. </a:t>
            </a:r>
            <a:endParaRPr lang="en-US" dirty="0"/>
          </a:p>
        </p:txBody>
      </p:sp>
    </p:spTree>
    <p:extLst>
      <p:ext uri="{BB962C8B-B14F-4D97-AF65-F5344CB8AC3E}">
        <p14:creationId xmlns:p14="http://schemas.microsoft.com/office/powerpoint/2010/main" val="4036818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07325"/>
            <a:ext cx="8596668" cy="5634038"/>
          </a:xfrm>
        </p:spPr>
        <p:txBody>
          <a:bodyPr>
            <a:normAutofit/>
          </a:bodyPr>
          <a:lstStyle/>
          <a:p>
            <a:r>
              <a:rPr lang="fa-IR" dirty="0"/>
              <a:t>	قوانين داخلي  مربوط به كارآموزان   </a:t>
            </a:r>
          </a:p>
          <a:p>
            <a:r>
              <a:rPr lang="fa-IR" dirty="0"/>
              <a:t>	ظرفيت پذيرش كارآموز در بخش كودكان در هر دوره 30 الي 35 نفر مي باشد. </a:t>
            </a:r>
          </a:p>
          <a:p>
            <a:r>
              <a:rPr lang="fa-IR" dirty="0"/>
              <a:t>	دوره كارورزي كودكان دو ماهه  و یک ماهه  مي باشد كه  معادل 9 واحد تئوري و 6 واحد عملي محاسبه مي گردد. </a:t>
            </a:r>
          </a:p>
          <a:p>
            <a:r>
              <a:rPr lang="fa-IR" dirty="0"/>
              <a:t>	زمان حضور كارآموزان  در بيمارستان از ساعت 7  تا ساعت 30/14 مي باشد.  </a:t>
            </a:r>
          </a:p>
          <a:p>
            <a:r>
              <a:rPr lang="fa-IR" dirty="0"/>
              <a:t>	کارآموزان هر هفته با یک گروه مشخص روتیشن می گذرانند و در طی دوره می بایست تمام بخش ها را گذرانده باشند</a:t>
            </a:r>
          </a:p>
          <a:p>
            <a:r>
              <a:rPr lang="fa-IR" dirty="0"/>
              <a:t>	هر روز تعداد دو نفر با هر استاد راند خواهد داشت که تا پایان هفته ادامه خواهد داشت. هر هفته روتیشن عوض خواهد شد.</a:t>
            </a:r>
          </a:p>
          <a:p>
            <a:r>
              <a:rPr lang="fa-IR" dirty="0"/>
              <a:t>	 كارآموزان در طول دوره موظف به انجام كشيك استجري مي باشند كه فقط مختص بخش اورژانس و درمانگاه است كه در هر دوره دو ماهه جهت هر كارآموز 2 الي 3 كشيك برنامه ريزي مي گردد.  </a:t>
            </a:r>
          </a:p>
          <a:p>
            <a:r>
              <a:rPr lang="fa-IR" dirty="0"/>
              <a:t>	كليه كارآموزان ملزم به نصب اتيكت  در تمام ساعات حضور در مركز مي باشند. </a:t>
            </a:r>
          </a:p>
          <a:p>
            <a:r>
              <a:rPr lang="fa-IR" dirty="0"/>
              <a:t>	هر سه شنبه از ساعت 30/9 الي  12  ( 3 -2 كارآموز) همراه با اتند مربوطه  و كارورز جهت طب جامعه نگر اعزام مي گردد. </a:t>
            </a:r>
          </a:p>
          <a:p>
            <a:endParaRPr lang="en-US" dirty="0"/>
          </a:p>
        </p:txBody>
      </p:sp>
    </p:spTree>
    <p:extLst>
      <p:ext uri="{BB962C8B-B14F-4D97-AF65-F5344CB8AC3E}">
        <p14:creationId xmlns:p14="http://schemas.microsoft.com/office/powerpoint/2010/main" val="2648269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49135"/>
            <a:ext cx="8596668" cy="5692227"/>
          </a:xfrm>
        </p:spPr>
        <p:txBody>
          <a:bodyPr/>
          <a:lstStyle/>
          <a:p>
            <a:r>
              <a:rPr lang="fa-IR" dirty="0"/>
              <a:t>	ارزيابي كارآموزان  </a:t>
            </a:r>
          </a:p>
          <a:p>
            <a:r>
              <a:rPr lang="fa-IR" dirty="0"/>
              <a:t>الف- امتحان كتبي : 60 سوال تستي برای دوره دو ماه و 40 سوال تستی  برای دوره یک ماهه بر اساس دروس تدريس شده و بر اساس </a:t>
            </a:r>
            <a:r>
              <a:rPr lang="en-US" dirty="0"/>
              <a:t>Essential Nelson-</a:t>
            </a:r>
            <a:r>
              <a:rPr lang="fa-IR" dirty="0"/>
              <a:t>نمره قبولي براي دانشجويان دانشكده پزشكي 12 به بالا و جهت دانشجويان مهمان 14 به بالا مي باشد. </a:t>
            </a:r>
          </a:p>
          <a:p>
            <a:r>
              <a:rPr lang="fa-IR" dirty="0"/>
              <a:t>توسط هر استاد تعداد دو سوال از هر مبحث تدریسی  طرح میشود در زمان پاندمی کوووید امتحان به صورت مجازی برگزار می گردد، تعداد60 سوال50 دقیقه بدون بازگشت به سوال قبل می بیاشد.</a:t>
            </a:r>
          </a:p>
          <a:p>
            <a:r>
              <a:rPr lang="fa-IR" dirty="0"/>
              <a:t>ب- امتحان باليني عملي </a:t>
            </a:r>
            <a:endParaRPr lang="en-US" dirty="0"/>
          </a:p>
        </p:txBody>
      </p:sp>
    </p:spTree>
    <p:extLst>
      <p:ext uri="{BB962C8B-B14F-4D97-AF65-F5344CB8AC3E}">
        <p14:creationId xmlns:p14="http://schemas.microsoft.com/office/powerpoint/2010/main" val="536716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41069"/>
            <a:ext cx="8596668" cy="5800293"/>
          </a:xfrm>
        </p:spPr>
        <p:txBody>
          <a:bodyPr/>
          <a:lstStyle/>
          <a:p>
            <a:r>
              <a:rPr lang="fa-IR" dirty="0"/>
              <a:t>1.	برگزاري امتحان </a:t>
            </a:r>
            <a:r>
              <a:rPr lang="en-US" dirty="0" err="1"/>
              <a:t>M.osce</a:t>
            </a:r>
            <a:r>
              <a:rPr lang="en-US" dirty="0"/>
              <a:t> (10 </a:t>
            </a:r>
            <a:r>
              <a:rPr lang="fa-IR" dirty="0"/>
              <a:t>نمره) </a:t>
            </a:r>
          </a:p>
          <a:p>
            <a:r>
              <a:rPr lang="fa-IR" dirty="0"/>
              <a:t>توسط 5 نفر از اساتید که به صورت دوره ای انتخاب می شوند کارآموزان مورد ارزیابی قرار میگیرند.</a:t>
            </a:r>
          </a:p>
          <a:p>
            <a:r>
              <a:rPr lang="fa-IR" dirty="0"/>
              <a:t>2.	حضور و غياب (5 نمره) </a:t>
            </a:r>
          </a:p>
          <a:p>
            <a:r>
              <a:rPr lang="fa-IR" dirty="0"/>
              <a:t>کارآموزان موظفند ساعت 7:30 صبح به آموزش جهت  اعلام حضور مراجعه نمایند . </a:t>
            </a:r>
          </a:p>
          <a:p>
            <a:r>
              <a:rPr lang="fa-IR" dirty="0"/>
              <a:t>ساعت 8 در مورنینگ آنلاین شوند و در شرایط مورنینگ حضوری در سالن آمفی تئاتر حاضر گردند. </a:t>
            </a:r>
          </a:p>
          <a:p>
            <a:r>
              <a:rPr lang="fa-IR" dirty="0"/>
              <a:t>بلافاصله پس از مورنینگ به بخش  جهت شرکت در راند آموزشی( 9:30 الی  11:30) مراجعه نمایند. </a:t>
            </a:r>
          </a:p>
          <a:p>
            <a:r>
              <a:rPr lang="fa-IR" dirty="0"/>
              <a:t>در کلاس های آنلاین و یا حضوری ساعت 12 تا 14 حضور یابند . </a:t>
            </a:r>
          </a:p>
          <a:p>
            <a:endParaRPr lang="fa-IR" dirty="0"/>
          </a:p>
          <a:p>
            <a:r>
              <a:rPr lang="fa-IR" dirty="0"/>
              <a:t>20% به صورت آنلاین و وبیناری</a:t>
            </a:r>
          </a:p>
          <a:p>
            <a:r>
              <a:rPr lang="fa-IR" dirty="0"/>
              <a:t>و 80% به صورت حضوری برگزار می گردد.</a:t>
            </a:r>
          </a:p>
          <a:p>
            <a:endParaRPr lang="en-US" dirty="0"/>
          </a:p>
        </p:txBody>
      </p:sp>
    </p:spTree>
    <p:extLst>
      <p:ext uri="{BB962C8B-B14F-4D97-AF65-F5344CB8AC3E}">
        <p14:creationId xmlns:p14="http://schemas.microsoft.com/office/powerpoint/2010/main" val="956867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90451"/>
            <a:ext cx="8596668" cy="5550911"/>
          </a:xfrm>
        </p:spPr>
        <p:txBody>
          <a:bodyPr>
            <a:normAutofit fontScale="40000" lnSpcReduction="20000"/>
          </a:bodyPr>
          <a:lstStyle/>
          <a:p>
            <a:endParaRPr lang="en-US" dirty="0"/>
          </a:p>
          <a:p>
            <a:r>
              <a:rPr lang="en-US" dirty="0"/>
              <a:t>3</a:t>
            </a:r>
            <a:r>
              <a:rPr lang="en-US" sz="3800" dirty="0"/>
              <a:t>.	 )Log book2</a:t>
            </a:r>
            <a:r>
              <a:rPr lang="fa-IR" sz="3800" dirty="0"/>
              <a:t>نمره):</a:t>
            </a:r>
          </a:p>
          <a:p>
            <a:r>
              <a:rPr lang="fa-IR" sz="3800" dirty="0"/>
              <a:t>پس از پر نمودن کتابچه لوگ بوک توسط کارآموزان و ارایه آن به واحد آموزش در پایان دوره عضو هیئت علمی مسئول آموزش پزشکی عمومی لوگ بوک ها را تصحیح می نمایند</a:t>
            </a:r>
          </a:p>
          <a:p>
            <a:r>
              <a:rPr lang="fa-IR" sz="3800" dirty="0"/>
              <a:t>4.	پایان بخش(3 نمره) :</a:t>
            </a:r>
          </a:p>
          <a:p>
            <a:r>
              <a:rPr lang="fa-IR" sz="3800" dirty="0"/>
              <a:t>کارآموز موظف است در پایان هر هفته از استاد مربوطه نمره پایان بخش دریافت و در پایان دوره دو ماهه 8 و پایان دوره یکماه 4 نمره پایان بخش به آموزش تحویل دهد</a:t>
            </a:r>
            <a:r>
              <a:rPr lang="fa-IR" sz="3800" dirty="0" smtClean="0"/>
              <a:t>.  </a:t>
            </a:r>
            <a:endParaRPr lang="fa-IR" sz="3800" dirty="0"/>
          </a:p>
          <a:p>
            <a:r>
              <a:rPr lang="fa-IR" sz="3800" dirty="0"/>
              <a:t>	در نمرات حضور و غياب حضور فراگيران در برنامه هاي گزارش صبحگاهي-راند بخش –ژورنال كلاب- كنفرانس اساتيد-جلسات مرگ و مير-كنفرانس دستياري و كشيك ها مدنظر قرار مي گيرد.  </a:t>
            </a:r>
          </a:p>
          <a:p>
            <a:endParaRPr lang="fa-IR" sz="3800" dirty="0"/>
          </a:p>
          <a:p>
            <a:endParaRPr lang="fa-IR" sz="3800" dirty="0"/>
          </a:p>
          <a:p>
            <a:endParaRPr lang="fa-IR" dirty="0"/>
          </a:p>
          <a:p>
            <a:endParaRPr lang="fa-IR" dirty="0"/>
          </a:p>
          <a:p>
            <a:endParaRPr lang="fa-IR" dirty="0"/>
          </a:p>
          <a:p>
            <a:endParaRPr lang="fa-IR" dirty="0"/>
          </a:p>
          <a:p>
            <a:endParaRPr lang="fa-IR" dirty="0"/>
          </a:p>
          <a:p>
            <a:endParaRPr lang="fa-IR" dirty="0"/>
          </a:p>
          <a:p>
            <a:endParaRPr lang="fa-IR" dirty="0"/>
          </a:p>
          <a:p>
            <a:endParaRPr lang="fa-IR" dirty="0"/>
          </a:p>
          <a:p>
            <a:endParaRPr lang="fa-IR" dirty="0"/>
          </a:p>
          <a:p>
            <a:endParaRPr lang="fa-IR" dirty="0"/>
          </a:p>
          <a:p>
            <a:r>
              <a:rPr lang="fa-IR" dirty="0"/>
              <a:t> </a:t>
            </a:r>
            <a:endParaRPr lang="en-US" dirty="0"/>
          </a:p>
        </p:txBody>
      </p:sp>
    </p:spTree>
    <p:extLst>
      <p:ext uri="{BB962C8B-B14F-4D97-AF65-F5344CB8AC3E}">
        <p14:creationId xmlns:p14="http://schemas.microsoft.com/office/powerpoint/2010/main" val="3245861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112042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214" y="502276"/>
            <a:ext cx="9131121" cy="1323349"/>
          </a:xfrm>
        </p:spPr>
        <p:txBody>
          <a:bodyPr>
            <a:noAutofit/>
          </a:bodyPr>
          <a:lstStyle/>
          <a:p>
            <a:pPr marL="228600" lvl="0" indent="-228600" algn="ctr" rtl="1">
              <a:lnSpc>
                <a:spcPct val="150000"/>
              </a:lnSpc>
              <a:spcBef>
                <a:spcPts val="1000"/>
              </a:spcBef>
            </a:pPr>
            <a:r>
              <a:rPr lang="fa-IR" sz="4800" b="1" dirty="0">
                <a:solidFill>
                  <a:srgbClr val="FF0000"/>
                </a:solidFill>
                <a:latin typeface="Times New Roman" panose="02020603050405020304" pitchFamily="18" charset="0"/>
                <a:ea typeface="Times New Roman" panose="02020603050405020304" pitchFamily="18" charset="0"/>
                <a:cs typeface="B Titr" panose="00000700000000000000" pitchFamily="2" charset="-78"/>
              </a:rPr>
              <a:t>مقررات اصلی  دوره كودكان</a:t>
            </a:r>
            <a:r>
              <a:rPr lang="en-US" sz="3600" dirty="0">
                <a:solidFill>
                  <a:prstClr val="black"/>
                </a:solidFill>
                <a:latin typeface="Times New Roman" panose="02020603050405020304" pitchFamily="18" charset="0"/>
                <a:ea typeface="Times New Roman" panose="02020603050405020304" pitchFamily="18" charset="0"/>
                <a:cs typeface="B Nazanin" panose="00000400000000000000" pitchFamily="2" charset="-78"/>
              </a:rPr>
              <a:t/>
            </a:r>
            <a:br>
              <a:rPr lang="en-US" sz="3600" dirty="0">
                <a:solidFill>
                  <a:prstClr val="black"/>
                </a:solidFill>
                <a:latin typeface="Times New Roman" panose="02020603050405020304" pitchFamily="18" charset="0"/>
                <a:ea typeface="Times New Roman" panose="02020603050405020304" pitchFamily="18" charset="0"/>
                <a:cs typeface="B Nazanin" panose="00000400000000000000" pitchFamily="2" charset="-78"/>
              </a:rPr>
            </a:br>
            <a:endParaRPr lang="fa-IR" sz="3600" dirty="0"/>
          </a:p>
        </p:txBody>
      </p:sp>
      <p:sp>
        <p:nvSpPr>
          <p:cNvPr id="3" name="Content Placeholder 2"/>
          <p:cNvSpPr>
            <a:spLocks noGrp="1"/>
          </p:cNvSpPr>
          <p:nvPr>
            <p:ph idx="1"/>
          </p:nvPr>
        </p:nvSpPr>
        <p:spPr>
          <a:xfrm>
            <a:off x="206062" y="1825625"/>
            <a:ext cx="9092484" cy="4351338"/>
          </a:xfrm>
        </p:spPr>
        <p:txBody>
          <a:bodyPr>
            <a:normAutofit/>
          </a:bodyPr>
          <a:lstStyle/>
          <a:p>
            <a:pPr lvl="0" algn="just" rtl="1">
              <a:lnSpc>
                <a:spcPct val="150000"/>
              </a:lnSpc>
              <a:spcAft>
                <a:spcPts val="0"/>
              </a:spcAft>
              <a:buFont typeface="Wingdings" panose="05000000000000000000" pitchFamily="2" charset="2"/>
              <a:buChar char="q"/>
              <a:tabLst>
                <a:tab pos="359410" algn="l"/>
              </a:tabLst>
            </a:pPr>
            <a:r>
              <a:rPr lang="fa-IR" sz="2000" dirty="0">
                <a:latin typeface="Times New Roman" panose="02020603050405020304" pitchFamily="18" charset="0"/>
                <a:ea typeface="Times New Roman" panose="02020603050405020304" pitchFamily="18" charset="0"/>
                <a:cs typeface="B Titr" panose="00000700000000000000" pitchFamily="2" charset="-78"/>
              </a:rPr>
              <a:t>رعایت كامل نظم و حضور بموقع در بیمارستان (از ساعت 7:30 تا14)، حضور منظم در محل آموزشی سرپائی و بالینی طبق برنامه  اعلام شده گروه</a:t>
            </a:r>
            <a:endParaRPr lang="en-US" sz="2000" dirty="0">
              <a:effectLst/>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spcAft>
                <a:spcPts val="0"/>
              </a:spcAft>
              <a:buFont typeface="Wingdings" panose="05000000000000000000" pitchFamily="2" charset="2"/>
              <a:buChar char="q"/>
              <a:tabLst>
                <a:tab pos="359410" algn="l"/>
              </a:tabLst>
            </a:pPr>
            <a:r>
              <a:rPr lang="fa-IR" sz="2000" dirty="0">
                <a:latin typeface="Times New Roman" panose="02020603050405020304" pitchFamily="18" charset="0"/>
                <a:ea typeface="Times New Roman" panose="02020603050405020304" pitchFamily="18" charset="0"/>
                <a:cs typeface="B Titr" panose="00000700000000000000" pitchFamily="2" charset="-78"/>
              </a:rPr>
              <a:t>رعایت اخلاق پزشكی و حرفه ای</a:t>
            </a:r>
            <a:endParaRPr lang="en-US" sz="2000" dirty="0">
              <a:effectLst/>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spcAft>
                <a:spcPts val="0"/>
              </a:spcAft>
              <a:buFont typeface="Wingdings" panose="05000000000000000000" pitchFamily="2" charset="2"/>
              <a:buChar char="q"/>
              <a:tabLst>
                <a:tab pos="359410" algn="l"/>
              </a:tabLst>
            </a:pPr>
            <a:r>
              <a:rPr lang="fa-IR" sz="2000" dirty="0">
                <a:latin typeface="Times New Roman" panose="02020603050405020304" pitchFamily="18" charset="0"/>
                <a:ea typeface="Times New Roman" panose="02020603050405020304" pitchFamily="18" charset="0"/>
                <a:cs typeface="B Titr" panose="00000700000000000000" pitchFamily="2" charset="-78"/>
              </a:rPr>
              <a:t> پوشیدن روپوش تمیز پزشكی در تمام ساعات حضور در بیمارستان و نصب کارت شناسائی در محل قابل مشاهده، کارورزان پزشكی باید حداقل وسایل ثبت و معاینه شامل خودكار،‌ دفترچه یا كاغذ، دفترچه  </a:t>
            </a:r>
            <a:r>
              <a:rPr lang="en-US" sz="2000" dirty="0">
                <a:latin typeface="Times New Roman" panose="02020603050405020304" pitchFamily="18" charset="0"/>
                <a:ea typeface="Times New Roman" panose="02020603050405020304" pitchFamily="18" charset="0"/>
                <a:cs typeface="B Titr" panose="00000700000000000000" pitchFamily="2" charset="-78"/>
              </a:rPr>
              <a:t>Log Book</a:t>
            </a:r>
            <a:r>
              <a:rPr lang="fa-IR" sz="2000" dirty="0">
                <a:latin typeface="Times New Roman" panose="02020603050405020304" pitchFamily="18" charset="0"/>
                <a:ea typeface="Times New Roman" panose="02020603050405020304" pitchFamily="18" charset="0"/>
                <a:cs typeface="B Titr" panose="00000700000000000000" pitchFamily="2" charset="-78"/>
              </a:rPr>
              <a:t> و گوشی پزشکی را همراه داشته باشند.</a:t>
            </a:r>
            <a:endParaRPr lang="en-US" sz="2000" dirty="0">
              <a:effectLst/>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spcAft>
                <a:spcPts val="0"/>
              </a:spcAft>
              <a:buFont typeface="Wingdings" panose="05000000000000000000" pitchFamily="2" charset="2"/>
              <a:buChar char="q"/>
              <a:tabLst>
                <a:tab pos="359410" algn="l"/>
              </a:tabLst>
            </a:pPr>
            <a:r>
              <a:rPr lang="fa-IR" sz="2000" dirty="0">
                <a:latin typeface="Times New Roman" panose="02020603050405020304" pitchFamily="18" charset="0"/>
                <a:ea typeface="Times New Roman" panose="02020603050405020304" pitchFamily="18" charset="0"/>
                <a:cs typeface="B Titr" panose="00000700000000000000" pitchFamily="2" charset="-78"/>
              </a:rPr>
              <a:t>رعایت شان پزشک از قبیل پوشش و رفتاردر بخش</a:t>
            </a:r>
            <a:endParaRPr lang="en-US" sz="2000" dirty="0">
              <a:effectLst/>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spcAft>
                <a:spcPts val="0"/>
              </a:spcAft>
              <a:buFont typeface="Wingdings" panose="05000000000000000000" pitchFamily="2" charset="2"/>
              <a:buChar char="q"/>
              <a:tabLst>
                <a:tab pos="359410" algn="l"/>
              </a:tabLst>
            </a:pPr>
            <a:r>
              <a:rPr lang="fa-IR" sz="2000" dirty="0">
                <a:latin typeface="Times New Roman" panose="02020603050405020304" pitchFamily="18" charset="0"/>
                <a:ea typeface="Times New Roman" panose="02020603050405020304" pitchFamily="18" charset="0"/>
                <a:cs typeface="B Titr" panose="00000700000000000000" pitchFamily="2" charset="-78"/>
              </a:rPr>
              <a:t>دقت و احساس مسئولیت در انجام امور محوله و آموزشی</a:t>
            </a:r>
            <a:endParaRPr lang="en-US" sz="2000" dirty="0">
              <a:effectLst/>
              <a:latin typeface="Times New Roman" panose="02020603050405020304" pitchFamily="18" charset="0"/>
              <a:ea typeface="Times New Roman" panose="02020603050405020304" pitchFamily="18" charset="0"/>
              <a:cs typeface="B Titr" panose="00000700000000000000" pitchFamily="2" charset="-78"/>
            </a:endParaRPr>
          </a:p>
          <a:p>
            <a:pPr algn="r" rtl="1"/>
            <a:endParaRPr lang="fa-IR" sz="2000" dirty="0">
              <a:cs typeface="B Titr" panose="00000700000000000000" pitchFamily="2" charset="-78"/>
            </a:endParaRPr>
          </a:p>
        </p:txBody>
      </p:sp>
    </p:spTree>
    <p:extLst>
      <p:ext uri="{BB962C8B-B14F-4D97-AF65-F5344CB8AC3E}">
        <p14:creationId xmlns:p14="http://schemas.microsoft.com/office/powerpoint/2010/main" val="4032311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8941" y="1412651"/>
            <a:ext cx="9311425" cy="3416320"/>
          </a:xfrm>
          <a:prstGeom prst="rect">
            <a:avLst/>
          </a:prstGeom>
        </p:spPr>
        <p:txBody>
          <a:bodyPr wrap="square">
            <a:spAutoFit/>
          </a:bodyPr>
          <a:lstStyle/>
          <a:p>
            <a:pPr algn="ctr"/>
            <a:r>
              <a:rPr lang="fa-IR" sz="7200" b="1" dirty="0">
                <a:solidFill>
                  <a:prstClr val="black"/>
                </a:solidFill>
                <a:latin typeface="Times New Roman" panose="02020603050405020304" pitchFamily="18" charset="0"/>
                <a:ea typeface="Times New Roman" panose="02020603050405020304" pitchFamily="18" charset="0"/>
                <a:cs typeface="B Titr" panose="00000700000000000000" pitchFamily="2" charset="-78"/>
              </a:rPr>
              <a:t>شرح وظایف و فعالیتهای آموزشی </a:t>
            </a:r>
            <a:r>
              <a:rPr lang="fa-IR" sz="7200" b="1" dirty="0" smtClean="0">
                <a:solidFill>
                  <a:prstClr val="black"/>
                </a:solidFill>
                <a:latin typeface="Times New Roman" panose="02020603050405020304" pitchFamily="18" charset="0"/>
                <a:ea typeface="Times New Roman" panose="02020603050405020304" pitchFamily="18" charset="0"/>
                <a:cs typeface="B Titr" panose="00000700000000000000" pitchFamily="2" charset="-78"/>
              </a:rPr>
              <a:t>کارآموزان </a:t>
            </a:r>
            <a:r>
              <a:rPr lang="fa-IR" sz="7200" b="1" dirty="0">
                <a:solidFill>
                  <a:prstClr val="black"/>
                </a:solidFill>
                <a:latin typeface="Times New Roman" panose="02020603050405020304" pitchFamily="18" charset="0"/>
                <a:ea typeface="Times New Roman" panose="02020603050405020304" pitchFamily="18" charset="0"/>
                <a:cs typeface="B Titr" panose="00000700000000000000" pitchFamily="2" charset="-78"/>
              </a:rPr>
              <a:t>در دوره كودكان</a:t>
            </a:r>
            <a:endParaRPr lang="fa-IR" sz="7200" dirty="0"/>
          </a:p>
        </p:txBody>
      </p:sp>
    </p:spTree>
    <p:extLst>
      <p:ext uri="{BB962C8B-B14F-4D97-AF65-F5344CB8AC3E}">
        <p14:creationId xmlns:p14="http://schemas.microsoft.com/office/powerpoint/2010/main" val="609179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908" y="2031800"/>
            <a:ext cx="8596668" cy="3880773"/>
          </a:xfrm>
        </p:spPr>
        <p:txBody>
          <a:bodyPr/>
          <a:lstStyle/>
          <a:p>
            <a:pPr lvl="0" algn="just" rtl="1">
              <a:lnSpc>
                <a:spcPct val="150000"/>
              </a:lnSpc>
              <a:buFont typeface="Wingdings" panose="05000000000000000000" pitchFamily="2" charset="2"/>
              <a:buChar char="q"/>
              <a:tabLst>
                <a:tab pos="649605" algn="l"/>
              </a:tabLst>
            </a:pPr>
            <a:r>
              <a:rPr lang="fa-IR" sz="2400" dirty="0">
                <a:solidFill>
                  <a:prstClr val="black"/>
                </a:solidFill>
                <a:latin typeface="Times New Roman" panose="02020603050405020304" pitchFamily="18" charset="0"/>
                <a:ea typeface="Times New Roman" panose="02020603050405020304" pitchFamily="18" charset="0"/>
                <a:cs typeface="B Titr" panose="00000700000000000000" pitchFamily="2" charset="-78"/>
              </a:rPr>
              <a:t>حضور در بخش حداكثر تا ساعت 7:30 صبح قبل از شروع گزارش صبحگاهی</a:t>
            </a:r>
            <a:endParaRPr lang="en-US" sz="2400" dirty="0">
              <a:solidFill>
                <a:prstClr val="black"/>
              </a:solidFill>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buFont typeface="Wingdings" panose="05000000000000000000" pitchFamily="2" charset="2"/>
              <a:buChar char="q"/>
              <a:tabLst>
                <a:tab pos="649605" algn="l"/>
              </a:tabLst>
            </a:pPr>
            <a:r>
              <a:rPr lang="fa-IR" sz="2400" dirty="0">
                <a:solidFill>
                  <a:prstClr val="black"/>
                </a:solidFill>
                <a:latin typeface="Times New Roman" panose="02020603050405020304" pitchFamily="18" charset="0"/>
                <a:ea typeface="Times New Roman" panose="02020603050405020304" pitchFamily="18" charset="0"/>
                <a:cs typeface="B Titr" panose="00000700000000000000" pitchFamily="2" charset="-78"/>
              </a:rPr>
              <a:t>ویزیت و پیگیری وضعیت بیماران</a:t>
            </a:r>
            <a:endParaRPr lang="en-US" sz="2400" dirty="0">
              <a:solidFill>
                <a:prstClr val="black"/>
              </a:solidFill>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buFont typeface="Wingdings" panose="05000000000000000000" pitchFamily="2" charset="2"/>
              <a:buChar char="q"/>
              <a:tabLst>
                <a:tab pos="649605" algn="l"/>
              </a:tabLst>
            </a:pPr>
            <a:r>
              <a:rPr lang="fa-IR" sz="2400" dirty="0">
                <a:solidFill>
                  <a:prstClr val="black"/>
                </a:solidFill>
                <a:latin typeface="Times New Roman" panose="02020603050405020304" pitchFamily="18" charset="0"/>
                <a:ea typeface="Times New Roman" panose="02020603050405020304" pitchFamily="18" charset="0"/>
                <a:cs typeface="B Titr" panose="00000700000000000000" pitchFamily="2" charset="-78"/>
              </a:rPr>
              <a:t>شركت فعال در راند دستیاری </a:t>
            </a:r>
            <a:r>
              <a:rPr lang="fa-IR" sz="2400" dirty="0" smtClean="0">
                <a:solidFill>
                  <a:prstClr val="black"/>
                </a:solidFill>
                <a:latin typeface="Times New Roman" panose="02020603050405020304" pitchFamily="18" charset="0"/>
                <a:ea typeface="Times New Roman" panose="02020603050405020304" pitchFamily="18" charset="0"/>
                <a:cs typeface="B Titr" panose="00000700000000000000" pitchFamily="2" charset="-78"/>
              </a:rPr>
              <a:t>صبح</a:t>
            </a:r>
            <a:endParaRPr lang="en-US" sz="2400" dirty="0" smtClean="0">
              <a:solidFill>
                <a:prstClr val="black"/>
              </a:solidFill>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buFont typeface="Wingdings" panose="05000000000000000000" pitchFamily="2" charset="2"/>
              <a:buChar char="q"/>
              <a:tabLst>
                <a:tab pos="649605" algn="l"/>
              </a:tabLst>
            </a:pPr>
            <a:r>
              <a:rPr lang="fa-IR" sz="2400" dirty="0" smtClean="0">
                <a:solidFill>
                  <a:prstClr val="black"/>
                </a:solidFill>
                <a:latin typeface="Times New Roman" panose="02020603050405020304" pitchFamily="18" charset="0"/>
                <a:ea typeface="Times New Roman" panose="02020603050405020304" pitchFamily="18" charset="0"/>
                <a:cs typeface="B Titr" panose="00000700000000000000" pitchFamily="2" charset="-78"/>
              </a:rPr>
              <a:t>پیگیری </a:t>
            </a:r>
            <a:r>
              <a:rPr lang="fa-IR" sz="2400" dirty="0">
                <a:solidFill>
                  <a:prstClr val="black"/>
                </a:solidFill>
                <a:latin typeface="Times New Roman" panose="02020603050405020304" pitchFamily="18" charset="0"/>
                <a:ea typeface="Times New Roman" panose="02020603050405020304" pitchFamily="18" charset="0"/>
                <a:cs typeface="B Titr" panose="00000700000000000000" pitchFamily="2" charset="-78"/>
              </a:rPr>
              <a:t>آزمایشات  و پاراکلنیک بیمار</a:t>
            </a:r>
            <a:endParaRPr lang="en-US" sz="2400" dirty="0">
              <a:solidFill>
                <a:prstClr val="black"/>
              </a:solidFill>
              <a:latin typeface="Times New Roman" panose="02020603050405020304" pitchFamily="18" charset="0"/>
              <a:ea typeface="Times New Roman" panose="02020603050405020304" pitchFamily="18" charset="0"/>
              <a:cs typeface="B Titr" panose="00000700000000000000" pitchFamily="2" charset="-78"/>
            </a:endParaRPr>
          </a:p>
          <a:p>
            <a:pPr algn="r" rtl="1"/>
            <a:endParaRPr lang="fa-IR" dirty="0"/>
          </a:p>
        </p:txBody>
      </p:sp>
      <p:sp>
        <p:nvSpPr>
          <p:cNvPr id="4" name="Rectangle 3"/>
          <p:cNvSpPr/>
          <p:nvPr/>
        </p:nvSpPr>
        <p:spPr>
          <a:xfrm>
            <a:off x="1777284" y="452787"/>
            <a:ext cx="7160654" cy="923330"/>
          </a:xfrm>
          <a:prstGeom prst="rect">
            <a:avLst/>
          </a:prstGeom>
        </p:spPr>
        <p:txBody>
          <a:bodyPr wrap="square">
            <a:spAutoFit/>
          </a:bodyPr>
          <a:lstStyle/>
          <a:p>
            <a:pPr lvl="0" algn="just" rtl="1">
              <a:lnSpc>
                <a:spcPct val="150000"/>
              </a:lnSpc>
              <a:spcBef>
                <a:spcPts val="1000"/>
              </a:spcBef>
              <a:tabLst>
                <a:tab pos="457200" algn="l"/>
              </a:tabLst>
            </a:pPr>
            <a:r>
              <a:rPr lang="fa-IR" sz="3600" dirty="0">
                <a:solidFill>
                  <a:srgbClr val="FF0000"/>
                </a:solidFill>
                <a:latin typeface="Times New Roman" panose="02020603050405020304" pitchFamily="18" charset="0"/>
                <a:ea typeface="Times New Roman" panose="02020603050405020304" pitchFamily="18" charset="0"/>
                <a:cs typeface="B Titr" panose="00000700000000000000" pitchFamily="2" charset="-78"/>
              </a:rPr>
              <a:t>1) ویزیت صبح در بخش و راند دستیاری</a:t>
            </a:r>
            <a:endParaRPr lang="en-US" sz="3600" dirty="0">
              <a:solidFill>
                <a:srgbClr val="FF0000"/>
              </a:solidFill>
              <a:latin typeface="Times New Roman" panose="02020603050405020304" pitchFamily="18" charset="0"/>
              <a:ea typeface="Times New Roman" panose="02020603050405020304" pitchFamily="18" charset="0"/>
              <a:cs typeface="B Titr" panose="00000700000000000000" pitchFamily="2" charset="-78"/>
            </a:endParaRPr>
          </a:p>
        </p:txBody>
      </p:sp>
    </p:spTree>
    <p:extLst>
      <p:ext uri="{BB962C8B-B14F-4D97-AF65-F5344CB8AC3E}">
        <p14:creationId xmlns:p14="http://schemas.microsoft.com/office/powerpoint/2010/main" val="36435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196210" cy="1320800"/>
          </a:xfrm>
        </p:spPr>
        <p:txBody>
          <a:bodyPr>
            <a:normAutofit fontScale="90000"/>
          </a:bodyPr>
          <a:lstStyle/>
          <a:p>
            <a:pPr marL="342900" lvl="0" indent="-342900" algn="r" rtl="1">
              <a:lnSpc>
                <a:spcPct val="150000"/>
              </a:lnSpc>
              <a:spcBef>
                <a:spcPts val="1000"/>
              </a:spcBef>
              <a:tabLst>
                <a:tab pos="457200" algn="l"/>
              </a:tabLst>
            </a:pPr>
            <a:r>
              <a:rPr lang="fa-IR" sz="4000" dirty="0">
                <a:solidFill>
                  <a:srgbClr val="FF0000"/>
                </a:solidFill>
                <a:latin typeface="Times New Roman" panose="02020603050405020304" pitchFamily="18" charset="0"/>
                <a:ea typeface="Times New Roman" panose="02020603050405020304" pitchFamily="18" charset="0"/>
                <a:cs typeface="B Titr" panose="00000700000000000000" pitchFamily="2" charset="-78"/>
              </a:rPr>
              <a:t>2) جلسه گزارش صبحگاهی</a:t>
            </a:r>
            <a:r>
              <a:rPr lang="en-US" sz="2200" dirty="0">
                <a:solidFill>
                  <a:prstClr val="black"/>
                </a:solidFill>
                <a:latin typeface="Times New Roman" panose="02020603050405020304" pitchFamily="18" charset="0"/>
                <a:ea typeface="Times New Roman" panose="02020603050405020304" pitchFamily="18" charset="0"/>
                <a:cs typeface="B Nazanin" panose="00000400000000000000" pitchFamily="2" charset="-78"/>
              </a:rPr>
              <a:t/>
            </a:r>
            <a:br>
              <a:rPr lang="en-US" sz="2200" dirty="0">
                <a:solidFill>
                  <a:prstClr val="black"/>
                </a:solidFill>
                <a:latin typeface="Times New Roman" panose="02020603050405020304" pitchFamily="18" charset="0"/>
                <a:ea typeface="Times New Roman" panose="02020603050405020304" pitchFamily="18" charset="0"/>
                <a:cs typeface="B Nazanin" panose="00000400000000000000" pitchFamily="2" charset="-78"/>
              </a:rPr>
            </a:br>
            <a:endParaRPr lang="fa-IR" dirty="0"/>
          </a:p>
        </p:txBody>
      </p:sp>
      <p:sp>
        <p:nvSpPr>
          <p:cNvPr id="3" name="Content Placeholder 2"/>
          <p:cNvSpPr>
            <a:spLocks noGrp="1"/>
          </p:cNvSpPr>
          <p:nvPr>
            <p:ph idx="1"/>
          </p:nvPr>
        </p:nvSpPr>
        <p:spPr>
          <a:xfrm>
            <a:off x="-1" y="1584101"/>
            <a:ext cx="9749307" cy="4592862"/>
          </a:xfrm>
        </p:spPr>
        <p:txBody>
          <a:bodyPr>
            <a:noAutofit/>
          </a:bodyPr>
          <a:lstStyle/>
          <a:p>
            <a:pPr lvl="0" algn="just" rtl="1">
              <a:lnSpc>
                <a:spcPct val="150000"/>
              </a:lnSpc>
              <a:spcAft>
                <a:spcPts val="0"/>
              </a:spcAft>
              <a:buFont typeface="Wingdings" panose="05000000000000000000" pitchFamily="2" charset="2"/>
              <a:buChar char="q"/>
              <a:tabLst>
                <a:tab pos="649605" algn="l"/>
              </a:tabLst>
            </a:pPr>
            <a:r>
              <a:rPr lang="fa-IR" sz="2400" dirty="0">
                <a:latin typeface="Times New Roman" panose="02020603050405020304" pitchFamily="18" charset="0"/>
                <a:ea typeface="Times New Roman" panose="02020603050405020304" pitchFamily="18" charset="0"/>
                <a:cs typeface="B Titr" panose="00000700000000000000" pitchFamily="2" charset="-78"/>
              </a:rPr>
              <a:t>حضور فعال و منظم  و به موقع در تمام جلسات گزارش صبحگاهی از ساعت 9- 8 صبح</a:t>
            </a:r>
          </a:p>
          <a:p>
            <a:pPr lvl="0" algn="just" rtl="1">
              <a:lnSpc>
                <a:spcPct val="150000"/>
              </a:lnSpc>
              <a:spcAft>
                <a:spcPts val="0"/>
              </a:spcAft>
              <a:buFont typeface="Wingdings" panose="05000000000000000000" pitchFamily="2" charset="2"/>
              <a:buChar char="q"/>
              <a:tabLst>
                <a:tab pos="649605" algn="l"/>
              </a:tabLst>
            </a:pPr>
            <a:r>
              <a:rPr lang="fa-IR" sz="2400" dirty="0">
                <a:latin typeface="Times New Roman" panose="02020603050405020304" pitchFamily="18" charset="0"/>
                <a:ea typeface="Times New Roman" panose="02020603050405020304" pitchFamily="18" charset="0"/>
                <a:cs typeface="B Titr" panose="00000700000000000000" pitchFamily="2" charset="-78"/>
              </a:rPr>
              <a:t> معرفی بیماران در گزارش صبحگاهی از وظایف کارورزی بوده و طبق کارنامه مربوطه (در اول دوره از آموزش دریافت شود)، کسب دست کم 10 امتیاز از معرفی بیماران در گزارش صبحگاهی برای شرکت در آزمون نهایی ضروری است.</a:t>
            </a:r>
          </a:p>
          <a:p>
            <a:pPr lvl="0" algn="just" rtl="1">
              <a:lnSpc>
                <a:spcPct val="150000"/>
              </a:lnSpc>
              <a:spcAft>
                <a:spcPts val="0"/>
              </a:spcAft>
              <a:buFont typeface="Wingdings" panose="05000000000000000000" pitchFamily="2" charset="2"/>
              <a:buChar char="q"/>
              <a:tabLst>
                <a:tab pos="649605" algn="l"/>
              </a:tabLst>
            </a:pPr>
            <a:r>
              <a:rPr lang="fa-IR" sz="2400" dirty="0">
                <a:latin typeface="Times New Roman" panose="02020603050405020304" pitchFamily="18" charset="0"/>
                <a:ea typeface="Times New Roman" panose="02020603050405020304" pitchFamily="18" charset="0"/>
                <a:cs typeface="B Titr" panose="00000700000000000000" pitchFamily="2" charset="-78"/>
              </a:rPr>
              <a:t>ضروریست هر کارورز پس از معرفی بیمار در گزارش صبحگاهی نمره خود را از اتند مربوطه گرفته و تحویل آموزش دهد.</a:t>
            </a:r>
          </a:p>
          <a:p>
            <a:pPr lvl="0" algn="just" rtl="1">
              <a:lnSpc>
                <a:spcPct val="150000"/>
              </a:lnSpc>
              <a:spcAft>
                <a:spcPts val="0"/>
              </a:spcAft>
              <a:buFont typeface="Wingdings" panose="05000000000000000000" pitchFamily="2" charset="2"/>
              <a:buChar char="q"/>
              <a:tabLst>
                <a:tab pos="649605" algn="l"/>
              </a:tabLst>
            </a:pPr>
            <a:r>
              <a:rPr lang="fa-IR" sz="2400" dirty="0">
                <a:ea typeface="Times New Roman" panose="02020603050405020304" pitchFamily="18" charset="0"/>
                <a:cs typeface="B Titr" panose="00000700000000000000" pitchFamily="2" charset="-78"/>
              </a:rPr>
              <a:t>به همراه داشتن رادیوگرافی و پاسخ آزمایشات و پاراکلنیک بیمار قبل از گزارش صبحگاهی</a:t>
            </a:r>
            <a:endParaRPr lang="fa-IR" sz="2400" dirty="0">
              <a:cs typeface="B Titr" panose="00000700000000000000" pitchFamily="2" charset="-78"/>
            </a:endParaRPr>
          </a:p>
        </p:txBody>
      </p:sp>
    </p:spTree>
    <p:extLst>
      <p:ext uri="{BB962C8B-B14F-4D97-AF65-F5344CB8AC3E}">
        <p14:creationId xmlns:p14="http://schemas.microsoft.com/office/powerpoint/2010/main" val="2312628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lvl="0" indent="-342900" algn="r" rtl="1">
              <a:lnSpc>
                <a:spcPct val="150000"/>
              </a:lnSpc>
              <a:spcBef>
                <a:spcPts val="1000"/>
              </a:spcBef>
              <a:tabLst>
                <a:tab pos="457200" algn="l"/>
              </a:tabLst>
            </a:pPr>
            <a:r>
              <a:rPr lang="fa-IR" sz="3600" dirty="0">
                <a:solidFill>
                  <a:srgbClr val="FF0000"/>
                </a:solidFill>
                <a:latin typeface="Times New Roman" panose="02020603050405020304" pitchFamily="18" charset="0"/>
                <a:ea typeface="Times New Roman" panose="02020603050405020304" pitchFamily="18" charset="0"/>
                <a:cs typeface="B Titr" panose="00000700000000000000" pitchFamily="2" charset="-78"/>
              </a:rPr>
              <a:t>3) حضور در بخش ها یا درمانگاه سرپائی</a:t>
            </a:r>
            <a:r>
              <a:rPr lang="en-US" sz="3600" dirty="0">
                <a:solidFill>
                  <a:prstClr val="black"/>
                </a:solidFill>
                <a:latin typeface="Times New Roman" panose="02020603050405020304" pitchFamily="18" charset="0"/>
                <a:ea typeface="Times New Roman" panose="02020603050405020304" pitchFamily="18" charset="0"/>
                <a:cs typeface="B Titr" panose="00000700000000000000" pitchFamily="2" charset="-78"/>
              </a:rPr>
              <a:t/>
            </a:r>
            <a:br>
              <a:rPr lang="en-US" sz="3600" dirty="0">
                <a:solidFill>
                  <a:prstClr val="black"/>
                </a:solidFill>
                <a:latin typeface="Times New Roman" panose="02020603050405020304" pitchFamily="18" charset="0"/>
                <a:ea typeface="Times New Roman" panose="02020603050405020304" pitchFamily="18" charset="0"/>
                <a:cs typeface="B Titr" panose="00000700000000000000" pitchFamily="2" charset="-78"/>
              </a:rPr>
            </a:br>
            <a:endParaRPr lang="fa-IR" sz="3600" dirty="0">
              <a:cs typeface="B Titr" panose="00000700000000000000" pitchFamily="2" charset="-78"/>
            </a:endParaRPr>
          </a:p>
        </p:txBody>
      </p:sp>
      <p:sp>
        <p:nvSpPr>
          <p:cNvPr id="3" name="Content Placeholder 2"/>
          <p:cNvSpPr>
            <a:spLocks noGrp="1"/>
          </p:cNvSpPr>
          <p:nvPr>
            <p:ph idx="1"/>
          </p:nvPr>
        </p:nvSpPr>
        <p:spPr>
          <a:xfrm>
            <a:off x="257577" y="1790162"/>
            <a:ext cx="9016425" cy="4932609"/>
          </a:xfrm>
        </p:spPr>
        <p:txBody>
          <a:bodyPr>
            <a:normAutofit fontScale="55000" lnSpcReduction="20000"/>
          </a:bodyPr>
          <a:lstStyle/>
          <a:p>
            <a:pPr lvl="0" algn="just" rtl="1">
              <a:lnSpc>
                <a:spcPct val="150000"/>
              </a:lnSpc>
              <a:spcAft>
                <a:spcPts val="0"/>
              </a:spcAft>
              <a:buFont typeface="Wingdings" panose="05000000000000000000" pitchFamily="2" charset="2"/>
              <a:buChar char="q"/>
              <a:tabLst>
                <a:tab pos="649605" algn="l"/>
              </a:tabLst>
            </a:pPr>
            <a:r>
              <a:rPr lang="fa-IR" sz="3800" dirty="0">
                <a:latin typeface="Times New Roman" panose="02020603050405020304" pitchFamily="18" charset="0"/>
                <a:ea typeface="Times New Roman" panose="02020603050405020304" pitchFamily="18" charset="0"/>
                <a:cs typeface="B Titr" panose="00000700000000000000" pitchFamily="2" charset="-78"/>
              </a:rPr>
              <a:t>هر روز از ساعت 9 الی 11 صبح، حضور در بخش ها یا درمانگاه سرپائی و اورژانس طبق برنامه چرخشی تعیین شده و آشنایی کامل با کلیه بیماران بخش مربوطه .</a:t>
            </a:r>
            <a:endParaRPr lang="en-US" sz="3800" dirty="0">
              <a:effectLst/>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spcAft>
                <a:spcPts val="0"/>
              </a:spcAft>
              <a:buFont typeface="Wingdings" panose="05000000000000000000" pitchFamily="2" charset="2"/>
              <a:buChar char="q"/>
              <a:tabLst>
                <a:tab pos="649605" algn="l"/>
              </a:tabLst>
            </a:pPr>
            <a:r>
              <a:rPr lang="fa-IR" sz="3800" dirty="0">
                <a:solidFill>
                  <a:srgbClr val="FF0000"/>
                </a:solidFill>
                <a:latin typeface="Times New Roman" panose="02020603050405020304" pitchFamily="18" charset="0"/>
                <a:ea typeface="Times New Roman" panose="02020603050405020304" pitchFamily="18" charset="0"/>
                <a:cs typeface="B Titr" panose="00000700000000000000" pitchFamily="2" charset="-78"/>
              </a:rPr>
              <a:t>درمانگاه سرپائی و اورژانس: </a:t>
            </a:r>
            <a:r>
              <a:rPr lang="fa-IR" sz="3800" dirty="0">
                <a:latin typeface="Times New Roman" panose="02020603050405020304" pitchFamily="18" charset="0"/>
                <a:ea typeface="Times New Roman" panose="02020603050405020304" pitchFamily="18" charset="0"/>
                <a:cs typeface="B Titr" panose="00000700000000000000" pitchFamily="2" charset="-78"/>
              </a:rPr>
              <a:t>مشاهده بیماران، گرفتن شرح حال از بیماران و معاینه بیماران، معرفی بیمار به استاد و شرکت فعال در نسخه نویسی و پیگیری بیماران؛ ارائه كنفرانس در زمینه مباحث تعیین شده از طرف گروه با نظر استاد</a:t>
            </a:r>
            <a:endParaRPr lang="en-US" sz="3800" dirty="0">
              <a:effectLst/>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spcAft>
                <a:spcPts val="0"/>
              </a:spcAft>
              <a:buFont typeface="Wingdings" panose="05000000000000000000" pitchFamily="2" charset="2"/>
              <a:buChar char="q"/>
              <a:tabLst>
                <a:tab pos="649605" algn="l"/>
              </a:tabLst>
            </a:pPr>
            <a:r>
              <a:rPr lang="fa-IR" sz="3800" dirty="0">
                <a:solidFill>
                  <a:srgbClr val="FF0000"/>
                </a:solidFill>
                <a:latin typeface="Times New Roman" panose="02020603050405020304" pitchFamily="18" charset="0"/>
                <a:ea typeface="Times New Roman" panose="02020603050405020304" pitchFamily="18" charset="0"/>
                <a:cs typeface="B Titr" panose="00000700000000000000" pitchFamily="2" charset="-78"/>
              </a:rPr>
              <a:t>بخش ها: </a:t>
            </a:r>
            <a:r>
              <a:rPr lang="fa-IR" sz="3800" dirty="0">
                <a:latin typeface="Times New Roman" panose="02020603050405020304" pitchFamily="18" charset="0"/>
                <a:ea typeface="Times New Roman" panose="02020603050405020304" pitchFamily="18" charset="0"/>
                <a:cs typeface="B Titr" panose="00000700000000000000" pitchFamily="2" charset="-78"/>
              </a:rPr>
              <a:t>گرفتن شرح حال، معاینه و تشخیص افتراقی مناسب، نوشتن سیر روزانه بیمار، شركت فعال در راند بالینی با استاد و دستیار مربوطه و گذاشتن دستور پزشکی؛ پیگیری آزمایشات و پاراکلنیک بیماران.ارائه كنفرانس در زمینه مباحث تعیین شده از طرف گروه و با نظر استاد. در پایان هر بخش بایستی برگه ارزیابی درون بخشی (از آموزش دریافت شود)، تحویل استاد مربوطه گردد.</a:t>
            </a:r>
            <a:endParaRPr lang="en-US" sz="3800" dirty="0">
              <a:effectLst/>
              <a:latin typeface="Times New Roman" panose="02020603050405020304" pitchFamily="18" charset="0"/>
              <a:ea typeface="Times New Roman" panose="02020603050405020304" pitchFamily="18" charset="0"/>
              <a:cs typeface="B Titr" panose="00000700000000000000" pitchFamily="2" charset="-78"/>
            </a:endParaRPr>
          </a:p>
          <a:p>
            <a:pPr algn="r" rtl="1"/>
            <a:endParaRPr lang="fa-IR" dirty="0"/>
          </a:p>
        </p:txBody>
      </p:sp>
    </p:spTree>
    <p:extLst>
      <p:ext uri="{BB962C8B-B14F-4D97-AF65-F5344CB8AC3E}">
        <p14:creationId xmlns:p14="http://schemas.microsoft.com/office/powerpoint/2010/main" val="1094026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428029" cy="1320800"/>
          </a:xfrm>
        </p:spPr>
        <p:txBody>
          <a:bodyPr>
            <a:normAutofit fontScale="90000"/>
          </a:bodyPr>
          <a:lstStyle/>
          <a:p>
            <a:pPr marL="342900" lvl="0" indent="-342900" algn="r" rtl="1">
              <a:lnSpc>
                <a:spcPct val="150000"/>
              </a:lnSpc>
              <a:spcBef>
                <a:spcPts val="1000"/>
              </a:spcBef>
              <a:tabLst>
                <a:tab pos="457200" algn="l"/>
              </a:tabLst>
            </a:pPr>
            <a:r>
              <a:rPr lang="fa-IR" sz="4000" dirty="0">
                <a:solidFill>
                  <a:srgbClr val="FF0000"/>
                </a:solidFill>
                <a:latin typeface="Times New Roman" panose="02020603050405020304" pitchFamily="18" charset="0"/>
                <a:ea typeface="Times New Roman" panose="02020603050405020304" pitchFamily="18" charset="0"/>
                <a:cs typeface="B Titr" panose="00000700000000000000" pitchFamily="2" charset="-78"/>
              </a:rPr>
              <a:t>4) كنفرانسها و برنامه های آموزشی مشابه</a:t>
            </a:r>
            <a:r>
              <a:rPr lang="en-US" sz="2200" dirty="0">
                <a:solidFill>
                  <a:prstClr val="black"/>
                </a:solidFill>
                <a:latin typeface="Times New Roman" panose="02020603050405020304" pitchFamily="18" charset="0"/>
                <a:ea typeface="Times New Roman" panose="02020603050405020304" pitchFamily="18" charset="0"/>
                <a:cs typeface="B Nazanin" panose="00000400000000000000" pitchFamily="2" charset="-78"/>
              </a:rPr>
              <a:t/>
            </a:r>
            <a:br>
              <a:rPr lang="en-US" sz="2200" dirty="0">
                <a:solidFill>
                  <a:prstClr val="black"/>
                </a:solidFill>
                <a:latin typeface="Times New Roman" panose="02020603050405020304" pitchFamily="18" charset="0"/>
                <a:ea typeface="Times New Roman" panose="02020603050405020304" pitchFamily="18" charset="0"/>
                <a:cs typeface="B Nazanin" panose="00000400000000000000" pitchFamily="2" charset="-78"/>
              </a:rPr>
            </a:br>
            <a:endParaRPr lang="fa-IR" dirty="0"/>
          </a:p>
        </p:txBody>
      </p:sp>
      <p:sp>
        <p:nvSpPr>
          <p:cNvPr id="3" name="Content Placeholder 2"/>
          <p:cNvSpPr>
            <a:spLocks noGrp="1"/>
          </p:cNvSpPr>
          <p:nvPr>
            <p:ph idx="1"/>
          </p:nvPr>
        </p:nvSpPr>
        <p:spPr>
          <a:xfrm>
            <a:off x="283335" y="1930400"/>
            <a:ext cx="8937938" cy="4927600"/>
          </a:xfrm>
        </p:spPr>
        <p:txBody>
          <a:bodyPr>
            <a:normAutofit/>
          </a:bodyPr>
          <a:lstStyle/>
          <a:p>
            <a:pPr lvl="0" algn="just" rtl="1">
              <a:lnSpc>
                <a:spcPct val="150000"/>
              </a:lnSpc>
              <a:spcAft>
                <a:spcPts val="0"/>
              </a:spcAft>
              <a:buFont typeface="Wingdings" panose="05000000000000000000" pitchFamily="2" charset="2"/>
              <a:buChar char="q"/>
              <a:tabLst>
                <a:tab pos="702310" algn="l"/>
              </a:tabLst>
            </a:pPr>
            <a:r>
              <a:rPr lang="fa-IR" sz="2400" dirty="0">
                <a:latin typeface="Times New Roman" panose="02020603050405020304" pitchFamily="18" charset="0"/>
                <a:ea typeface="Times New Roman" panose="02020603050405020304" pitchFamily="18" charset="0"/>
                <a:cs typeface="B Titr" panose="00000700000000000000" pitchFamily="2" charset="-78"/>
              </a:rPr>
              <a:t>ارائه حداقل یك كنفرانس توسط هر کاورز در طی دوره ضروری است.</a:t>
            </a:r>
            <a:endParaRPr lang="en-US" sz="2400" dirty="0">
              <a:effectLst/>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spcAft>
                <a:spcPts val="0"/>
              </a:spcAft>
              <a:buFont typeface="Wingdings" panose="05000000000000000000" pitchFamily="2" charset="2"/>
              <a:buChar char="q"/>
              <a:tabLst>
                <a:tab pos="473710" algn="l"/>
                <a:tab pos="702310" algn="l"/>
              </a:tabLst>
            </a:pPr>
            <a:r>
              <a:rPr lang="fa-IR" sz="2400" dirty="0">
                <a:latin typeface="Times New Roman" panose="02020603050405020304" pitchFamily="18" charset="0"/>
                <a:ea typeface="Times New Roman" panose="02020603050405020304" pitchFamily="18" charset="0"/>
                <a:cs typeface="B Titr" panose="00000700000000000000" pitchFamily="2" charset="-78"/>
              </a:rPr>
              <a:t>کارورزان موظف به شركت در برنامه های آموزشی زیر در ساعت تعیین شده (محدوده 12-10:30) میباشند: کلاس یا كنفرانس اساتید؛ ژورنال كلاب یا کنفرانسهای دستیاری، كارورزی و دانشجوئی؛ </a:t>
            </a:r>
          </a:p>
          <a:p>
            <a:pPr marL="0" lvl="0" indent="0" algn="just" rtl="1">
              <a:lnSpc>
                <a:spcPct val="150000"/>
              </a:lnSpc>
              <a:spcAft>
                <a:spcPts val="0"/>
              </a:spcAft>
              <a:buNone/>
              <a:tabLst>
                <a:tab pos="473710" algn="l"/>
                <a:tab pos="702310" algn="l"/>
              </a:tabLst>
            </a:pPr>
            <a:r>
              <a:rPr lang="fa-IR" sz="2400" dirty="0">
                <a:latin typeface="Times New Roman" panose="02020603050405020304" pitchFamily="18" charset="0"/>
                <a:ea typeface="Times New Roman" panose="02020603050405020304" pitchFamily="18" charset="0"/>
                <a:cs typeface="B Titr" panose="00000700000000000000" pitchFamily="2" charset="-78"/>
              </a:rPr>
              <a:t>معرفی مورد جالب</a:t>
            </a:r>
            <a:r>
              <a:rPr lang="en-US" sz="2400" dirty="0">
                <a:latin typeface="Times New Roman" panose="02020603050405020304" pitchFamily="18" charset="0"/>
                <a:ea typeface="Times New Roman" panose="02020603050405020304" pitchFamily="18" charset="0"/>
                <a:cs typeface="B Titr" panose="00000700000000000000" pitchFamily="2" charset="-78"/>
              </a:rPr>
              <a:t>(Case presentation)</a:t>
            </a:r>
            <a:r>
              <a:rPr lang="fa-IR" sz="2400" dirty="0">
                <a:latin typeface="Times New Roman" panose="02020603050405020304" pitchFamily="18" charset="0"/>
                <a:ea typeface="Times New Roman" panose="02020603050405020304" pitchFamily="18" charset="0"/>
                <a:cs typeface="B Titr" panose="00000700000000000000" pitchFamily="2" charset="-78"/>
              </a:rPr>
              <a:t>، </a:t>
            </a:r>
            <a:r>
              <a:rPr lang="en-US" sz="2400" dirty="0">
                <a:latin typeface="Times New Roman" panose="02020603050405020304" pitchFamily="18" charset="0"/>
                <a:ea typeface="Times New Roman" panose="02020603050405020304" pitchFamily="18" charset="0"/>
                <a:cs typeface="B Titr" panose="00000700000000000000" pitchFamily="2" charset="-78"/>
              </a:rPr>
              <a:t>CPC </a:t>
            </a:r>
            <a:r>
              <a:rPr lang="fa-IR" sz="2400" dirty="0">
                <a:latin typeface="Times New Roman" panose="02020603050405020304" pitchFamily="18" charset="0"/>
                <a:ea typeface="Times New Roman" panose="02020603050405020304" pitchFamily="18" charset="0"/>
                <a:cs typeface="B Titr" panose="00000700000000000000" pitchFamily="2" charset="-78"/>
              </a:rPr>
              <a:t>و جلسات گزارش مرگ و میر</a:t>
            </a:r>
            <a:r>
              <a:rPr lang="fa-IR"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B Nazanin" panose="00000400000000000000" pitchFamily="2" charset="-78"/>
            </a:endParaRPr>
          </a:p>
          <a:p>
            <a:endParaRPr lang="fa-IR" dirty="0"/>
          </a:p>
        </p:txBody>
      </p:sp>
    </p:spTree>
    <p:extLst>
      <p:ext uri="{BB962C8B-B14F-4D97-AF65-F5344CB8AC3E}">
        <p14:creationId xmlns:p14="http://schemas.microsoft.com/office/powerpoint/2010/main" val="2199610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345" y="365125"/>
            <a:ext cx="8063386" cy="1325563"/>
          </a:xfrm>
        </p:spPr>
        <p:txBody>
          <a:bodyPr>
            <a:normAutofit/>
          </a:bodyPr>
          <a:lstStyle/>
          <a:p>
            <a:pPr algn="r"/>
            <a:r>
              <a:rPr lang="fa-IR" sz="3600" dirty="0">
                <a:solidFill>
                  <a:srgbClr val="FF0000"/>
                </a:solidFill>
                <a:cs typeface="B Titr" panose="00000700000000000000" pitchFamily="2" charset="-78"/>
              </a:rPr>
              <a:t>6) نحوه انجام حضور و غیاب</a:t>
            </a:r>
          </a:p>
        </p:txBody>
      </p:sp>
      <p:sp>
        <p:nvSpPr>
          <p:cNvPr id="3" name="Content Placeholder 2"/>
          <p:cNvSpPr>
            <a:spLocks noGrp="1"/>
          </p:cNvSpPr>
          <p:nvPr>
            <p:ph idx="1"/>
          </p:nvPr>
        </p:nvSpPr>
        <p:spPr>
          <a:xfrm>
            <a:off x="450760" y="680177"/>
            <a:ext cx="9170971" cy="5578956"/>
          </a:xfrm>
        </p:spPr>
        <p:txBody>
          <a:bodyPr>
            <a:normAutofit fontScale="55000" lnSpcReduction="20000"/>
          </a:bodyPr>
          <a:lstStyle/>
          <a:p>
            <a:pPr marL="0" indent="0" algn="just" rtl="1">
              <a:lnSpc>
                <a:spcPct val="150000"/>
              </a:lnSpc>
              <a:buNone/>
            </a:pPr>
            <a:endParaRPr lang="en-US" sz="4400" dirty="0">
              <a:effectLst/>
              <a:latin typeface="Times New Roman" panose="02020603050405020304" pitchFamily="18" charset="0"/>
              <a:ea typeface="Times New Roman" panose="02020603050405020304" pitchFamily="18" charset="0"/>
              <a:cs typeface="B Nazanin" panose="00000400000000000000" pitchFamily="2" charset="-78"/>
            </a:endParaRPr>
          </a:p>
          <a:p>
            <a:pPr lvl="0" algn="just" rtl="1">
              <a:lnSpc>
                <a:spcPct val="150000"/>
              </a:lnSpc>
              <a:spcAft>
                <a:spcPts val="0"/>
              </a:spcAft>
              <a:buFont typeface="Wingdings" panose="05000000000000000000" pitchFamily="2" charset="2"/>
              <a:buChar char="q"/>
              <a:tabLst>
                <a:tab pos="473710" algn="l"/>
              </a:tabLst>
            </a:pPr>
            <a:r>
              <a:rPr lang="fa-IR" sz="4400" dirty="0">
                <a:latin typeface="Times New Roman" panose="02020603050405020304" pitchFamily="18" charset="0"/>
                <a:ea typeface="Times New Roman" panose="02020603050405020304" pitchFamily="18" charset="0"/>
                <a:cs typeface="B Titr" panose="00000700000000000000" pitchFamily="2" charset="-78"/>
              </a:rPr>
              <a:t>اعلام حضور حداكثر تا ساعت 7:30 صبح به مسئول آموزش و همچنین اعلام خروج دست كم پس از ساعت 13:30 </a:t>
            </a:r>
            <a:endParaRPr lang="en-US" sz="4400" dirty="0">
              <a:effectLst/>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spcAft>
                <a:spcPts val="0"/>
              </a:spcAft>
              <a:buFont typeface="Wingdings" panose="05000000000000000000" pitchFamily="2" charset="2"/>
              <a:buChar char="q"/>
              <a:tabLst>
                <a:tab pos="473710" algn="l"/>
              </a:tabLst>
            </a:pPr>
            <a:r>
              <a:rPr lang="fa-IR" sz="4400" dirty="0">
                <a:latin typeface="Times New Roman" panose="02020603050405020304" pitchFamily="18" charset="0"/>
                <a:ea typeface="Times New Roman" panose="02020603050405020304" pitchFamily="18" charset="0"/>
                <a:cs typeface="B Titr" panose="00000700000000000000" pitchFamily="2" charset="-78"/>
              </a:rPr>
              <a:t>غیبت موجه در بخش بیش از 10/1 (یك دهم) ساعات حضور در آن بخش به حذف بخش و تكرار كامل آن می انجامد.</a:t>
            </a:r>
            <a:endParaRPr lang="en-US" sz="4400" dirty="0">
              <a:effectLst/>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spcAft>
                <a:spcPts val="0"/>
              </a:spcAft>
              <a:buFont typeface="Wingdings" panose="05000000000000000000" pitchFamily="2" charset="2"/>
              <a:buChar char="q"/>
              <a:tabLst>
                <a:tab pos="473710" algn="l"/>
              </a:tabLst>
            </a:pPr>
            <a:r>
              <a:rPr lang="fa-IR" sz="4400" dirty="0">
                <a:latin typeface="Times New Roman" panose="02020603050405020304" pitchFamily="18" charset="0"/>
                <a:ea typeface="Times New Roman" panose="02020603050405020304" pitchFamily="18" charset="0"/>
                <a:cs typeface="B Titr" panose="00000700000000000000" pitchFamily="2" charset="-78"/>
              </a:rPr>
              <a:t>به ازای هر روز غیبت غیر موجه، یك نمره از نمره حضور و غیاب كسر خواهد شد.</a:t>
            </a:r>
            <a:endParaRPr lang="en-US" sz="4400" dirty="0">
              <a:effectLst/>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spcAft>
                <a:spcPts val="0"/>
              </a:spcAft>
              <a:buFont typeface="Wingdings" panose="05000000000000000000" pitchFamily="2" charset="2"/>
              <a:buChar char="q"/>
              <a:tabLst>
                <a:tab pos="473710" algn="l"/>
              </a:tabLst>
            </a:pPr>
            <a:r>
              <a:rPr lang="fa-IR" sz="4400" dirty="0">
                <a:latin typeface="Times New Roman" panose="02020603050405020304" pitchFamily="18" charset="0"/>
                <a:ea typeface="Times New Roman" panose="02020603050405020304" pitchFamily="18" charset="0"/>
                <a:cs typeface="B Titr" panose="00000700000000000000" pitchFamily="2" charset="-78"/>
              </a:rPr>
              <a:t>دو روز غیبت غیر موجه یا بیشتر در بخش به نمره صفر آن بخش و تكرار بخش می انجامد.</a:t>
            </a:r>
            <a:endParaRPr lang="en-US" sz="4400" dirty="0">
              <a:effectLst/>
              <a:latin typeface="Times New Roman" panose="02020603050405020304" pitchFamily="18" charset="0"/>
              <a:ea typeface="Times New Roman" panose="02020603050405020304" pitchFamily="18" charset="0"/>
              <a:cs typeface="B Titr" panose="00000700000000000000" pitchFamily="2" charset="-78"/>
            </a:endParaRPr>
          </a:p>
          <a:p>
            <a:pPr lvl="0" algn="just" rtl="1">
              <a:lnSpc>
                <a:spcPct val="150000"/>
              </a:lnSpc>
              <a:spcAft>
                <a:spcPts val="0"/>
              </a:spcAft>
              <a:buFont typeface="Wingdings" panose="05000000000000000000" pitchFamily="2" charset="2"/>
              <a:buChar char="q"/>
              <a:tabLst>
                <a:tab pos="473710" algn="l"/>
              </a:tabLst>
            </a:pPr>
            <a:r>
              <a:rPr lang="fa-IR" sz="4400" dirty="0">
                <a:latin typeface="Times New Roman" panose="02020603050405020304" pitchFamily="18" charset="0"/>
                <a:ea typeface="Times New Roman" panose="02020603050405020304" pitchFamily="18" charset="0"/>
                <a:cs typeface="B Titr" panose="00000700000000000000" pitchFamily="2" charset="-78"/>
              </a:rPr>
              <a:t>حداكثر تعداد غیبت در كل دوره سه ماهه كودكان  </a:t>
            </a:r>
            <a:r>
              <a:rPr lang="fa-IR" sz="4400" dirty="0" smtClean="0">
                <a:latin typeface="Times New Roman" panose="02020603050405020304" pitchFamily="18" charset="0"/>
                <a:ea typeface="Times New Roman" panose="02020603050405020304" pitchFamily="18" charset="0"/>
                <a:cs typeface="B Titr" panose="00000700000000000000" pitchFamily="2" charset="-78"/>
              </a:rPr>
              <a:t>3 </a:t>
            </a:r>
            <a:r>
              <a:rPr lang="fa-IR" sz="4400" dirty="0">
                <a:latin typeface="Times New Roman" panose="02020603050405020304" pitchFamily="18" charset="0"/>
                <a:ea typeface="Times New Roman" panose="02020603050405020304" pitchFamily="18" charset="0"/>
                <a:cs typeface="B Titr" panose="00000700000000000000" pitchFamily="2" charset="-78"/>
              </a:rPr>
              <a:t>روزبوده و بیش از آن به تمدید دوره می انجامد.</a:t>
            </a:r>
            <a:endParaRPr lang="en-US" sz="4400" dirty="0">
              <a:effectLst/>
              <a:latin typeface="Times New Roman" panose="02020603050405020304" pitchFamily="18" charset="0"/>
              <a:ea typeface="Times New Roman" panose="02020603050405020304" pitchFamily="18" charset="0"/>
              <a:cs typeface="B Titr" panose="00000700000000000000" pitchFamily="2" charset="-78"/>
            </a:endParaRPr>
          </a:p>
          <a:p>
            <a:pPr algn="r" rtl="1"/>
            <a:endParaRPr lang="fa-IR" dirty="0"/>
          </a:p>
        </p:txBody>
      </p:sp>
    </p:spTree>
    <p:extLst>
      <p:ext uri="{BB962C8B-B14F-4D97-AF65-F5344CB8AC3E}">
        <p14:creationId xmlns:p14="http://schemas.microsoft.com/office/powerpoint/2010/main" val="2513468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a:solidFill>
                  <a:srgbClr val="FF0000"/>
                </a:solidFill>
                <a:cs typeface="B Titr" panose="00000700000000000000" pitchFamily="2" charset="-78"/>
              </a:rPr>
              <a:t>7) تاریخ و نحوه امتحان عملی در پایان دوره </a:t>
            </a:r>
          </a:p>
        </p:txBody>
      </p:sp>
      <p:sp>
        <p:nvSpPr>
          <p:cNvPr id="3" name="Content Placeholder 2"/>
          <p:cNvSpPr>
            <a:spLocks noGrp="1"/>
          </p:cNvSpPr>
          <p:nvPr>
            <p:ph idx="1"/>
          </p:nvPr>
        </p:nvSpPr>
        <p:spPr/>
        <p:txBody>
          <a:bodyPr/>
          <a:lstStyle/>
          <a:p>
            <a:pPr marL="359410" indent="-457200" algn="just" rtl="1">
              <a:lnSpc>
                <a:spcPct val="150000"/>
              </a:lnSpc>
              <a:spcAft>
                <a:spcPts val="0"/>
              </a:spcAft>
              <a:buFont typeface="Wingdings" panose="05000000000000000000" pitchFamily="2" charset="2"/>
              <a:buChar char="q"/>
            </a:pPr>
            <a:r>
              <a:rPr lang="fa-IR" sz="2400" dirty="0">
                <a:latin typeface="Times New Roman" panose="02020603050405020304" pitchFamily="18" charset="0"/>
                <a:ea typeface="Times New Roman" panose="02020603050405020304" pitchFamily="18" charset="0"/>
                <a:cs typeface="B Titr" panose="00000700000000000000" pitchFamily="2" charset="-78"/>
              </a:rPr>
              <a:t>در پایان دوره </a:t>
            </a:r>
            <a:r>
              <a:rPr lang="fa-IR" sz="2400" dirty="0" smtClean="0">
                <a:latin typeface="Times New Roman" panose="02020603050405020304" pitchFamily="18" charset="0"/>
                <a:ea typeface="Times New Roman" panose="02020603050405020304" pitchFamily="18" charset="0"/>
                <a:cs typeface="B Titr" panose="00000700000000000000" pitchFamily="2" charset="-78"/>
              </a:rPr>
              <a:t>دو  </a:t>
            </a:r>
            <a:r>
              <a:rPr lang="fa-IR" sz="2400" dirty="0">
                <a:latin typeface="Times New Roman" panose="02020603050405020304" pitchFamily="18" charset="0"/>
                <a:ea typeface="Times New Roman" panose="02020603050405020304" pitchFamily="18" charset="0"/>
                <a:cs typeface="B Titr" panose="00000700000000000000" pitchFamily="2" charset="-78"/>
              </a:rPr>
              <a:t>ماهه كودكان، در یك روز امتحان نهایی شامل و امتحان </a:t>
            </a:r>
            <a:r>
              <a:rPr lang="en-US" sz="2400" dirty="0">
                <a:latin typeface="Times New Roman" panose="02020603050405020304" pitchFamily="18" charset="0"/>
                <a:ea typeface="Times New Roman" panose="02020603050405020304" pitchFamily="18" charset="0"/>
                <a:cs typeface="B Titr" panose="00000700000000000000" pitchFamily="2" charset="-78"/>
              </a:rPr>
              <a:t>Modified  OSCE</a:t>
            </a:r>
            <a:r>
              <a:rPr lang="fa-IR" sz="2400" dirty="0">
                <a:latin typeface="Times New Roman" panose="02020603050405020304" pitchFamily="18" charset="0"/>
                <a:ea typeface="Times New Roman" panose="02020603050405020304" pitchFamily="18" charset="0"/>
                <a:cs typeface="B Titr" panose="00000700000000000000" pitchFamily="2" charset="-78"/>
              </a:rPr>
              <a:t> بعمل خواهد آمد كه در كنار نمرات ارزیابی درون بخشی و درمانگاه، نمره گزارش صبحگاهی ،نظم و حضور و غیاب </a:t>
            </a:r>
            <a:r>
              <a:rPr lang="fa-IR" sz="2400" dirty="0" smtClean="0">
                <a:latin typeface="Times New Roman" panose="02020603050405020304" pitchFamily="18" charset="0"/>
                <a:ea typeface="Times New Roman" panose="02020603050405020304" pitchFamily="18" charset="0"/>
                <a:cs typeface="B Titr" panose="00000700000000000000" pitchFamily="2" charset="-78"/>
              </a:rPr>
              <a:t>، </a:t>
            </a:r>
            <a:r>
              <a:rPr lang="fa-IR" sz="2400" dirty="0">
                <a:latin typeface="Times New Roman" panose="02020603050405020304" pitchFamily="18" charset="0"/>
                <a:ea typeface="Times New Roman" panose="02020603050405020304" pitchFamily="18" charset="0"/>
                <a:cs typeface="B Titr" panose="00000700000000000000" pitchFamily="2" charset="-78"/>
              </a:rPr>
              <a:t>نمره نهایی </a:t>
            </a:r>
            <a:r>
              <a:rPr lang="fa-IR" sz="2400" dirty="0" smtClean="0">
                <a:latin typeface="Times New Roman" panose="02020603050405020304" pitchFamily="18" charset="0"/>
                <a:ea typeface="Times New Roman" panose="02020603050405020304" pitchFamily="18" charset="0"/>
                <a:cs typeface="B Titr" panose="00000700000000000000" pitchFamily="2" charset="-78"/>
              </a:rPr>
              <a:t>کارآموزان </a:t>
            </a:r>
            <a:r>
              <a:rPr lang="fa-IR" sz="2400" dirty="0">
                <a:latin typeface="Times New Roman" panose="02020603050405020304" pitchFamily="18" charset="0"/>
                <a:ea typeface="Times New Roman" panose="02020603050405020304" pitchFamily="18" charset="0"/>
                <a:cs typeface="B Titr" panose="00000700000000000000" pitchFamily="2" charset="-78"/>
              </a:rPr>
              <a:t>را مشخص می نماید.</a:t>
            </a:r>
            <a:endParaRPr lang="en-US" sz="2400" dirty="0">
              <a:effectLst/>
              <a:latin typeface="Times New Roman" panose="02020603050405020304" pitchFamily="18" charset="0"/>
              <a:ea typeface="Times New Roman" panose="02020603050405020304" pitchFamily="18" charset="0"/>
              <a:cs typeface="B Titr" panose="00000700000000000000" pitchFamily="2" charset="-78"/>
            </a:endParaRPr>
          </a:p>
          <a:p>
            <a:endParaRPr lang="fa-IR" dirty="0"/>
          </a:p>
        </p:txBody>
      </p:sp>
    </p:spTree>
    <p:extLst>
      <p:ext uri="{BB962C8B-B14F-4D97-AF65-F5344CB8AC3E}">
        <p14:creationId xmlns:p14="http://schemas.microsoft.com/office/powerpoint/2010/main" val="167863029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102</TotalTime>
  <Words>948</Words>
  <Application>Microsoft Office PowerPoint</Application>
  <PresentationFormat>Widescreen</PresentationFormat>
  <Paragraphs>140</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B Nazanin</vt:lpstr>
      <vt:lpstr>B Titr</vt:lpstr>
      <vt:lpstr>Tahoma</vt:lpstr>
      <vt:lpstr>Times New Roman</vt:lpstr>
      <vt:lpstr>Trebuchet MS</vt:lpstr>
      <vt:lpstr>Wingdings</vt:lpstr>
      <vt:lpstr>Wingdings 3</vt:lpstr>
      <vt:lpstr>Facet</vt:lpstr>
      <vt:lpstr>        جلسه توجیهی دوره کارآموزی کودکان   </vt:lpstr>
      <vt:lpstr>مقررات اصلی  دوره كودكان </vt:lpstr>
      <vt:lpstr>PowerPoint Presentation</vt:lpstr>
      <vt:lpstr>PowerPoint Presentation</vt:lpstr>
      <vt:lpstr>2) جلسه گزارش صبحگاهی </vt:lpstr>
      <vt:lpstr>3) حضور در بخش ها یا درمانگاه سرپائی </vt:lpstr>
      <vt:lpstr>4) كنفرانسها و برنامه های آموزشی مشابه </vt:lpstr>
      <vt:lpstr>6) نحوه انجام حضور و غیاب</vt:lpstr>
      <vt:lpstr>7) تاریخ و نحوه امتحان عملی در پایان دوره </vt:lpstr>
      <vt:lpstr>برنامه زمان بندی هفتگی آموزش كارآموزی بالینی اطفال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moharrami</dc:creator>
  <cp:lastModifiedBy>آموزش 1</cp:lastModifiedBy>
  <cp:revision>32</cp:revision>
  <dcterms:created xsi:type="dcterms:W3CDTF">2020-01-09T08:06:38Z</dcterms:created>
  <dcterms:modified xsi:type="dcterms:W3CDTF">2022-06-26T06:02:54Z</dcterms:modified>
</cp:coreProperties>
</file>